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5.jpg" ContentType="image/jpg"/>
  <Override PartName="/ppt/media/image56.jpg" ContentType="image/jpg"/>
  <Override PartName="/ppt/media/image57.jpg" ContentType="image/jpg"/>
  <Override PartName="/ppt/media/image58.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59" r:id="rId5"/>
    <p:sldId id="278" r:id="rId6"/>
    <p:sldId id="261" r:id="rId7"/>
    <p:sldId id="262" r:id="rId8"/>
    <p:sldId id="280" r:id="rId9"/>
    <p:sldId id="264" r:id="rId10"/>
    <p:sldId id="281" r:id="rId11"/>
    <p:sldId id="277" r:id="rId12"/>
    <p:sldId id="267" r:id="rId13"/>
    <p:sldId id="268" r:id="rId14"/>
    <p:sldId id="269" r:id="rId15"/>
    <p:sldId id="282" r:id="rId16"/>
    <p:sldId id="271" r:id="rId17"/>
    <p:sldId id="272" r:id="rId18"/>
    <p:sldId id="273" r:id="rId19"/>
    <p:sldId id="274" r:id="rId20"/>
    <p:sldId id="275"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D89"/>
    <a:srgbClr val="C6163D"/>
    <a:srgbClr val="B8C728"/>
    <a:srgbClr val="154E7A"/>
    <a:srgbClr val="99B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A61BC-BD44-4AA3-B0C4-886CB39543B2}" v="8" dt="2024-11-11T17:32:57.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3" autoAdjust="0"/>
    <p:restoredTop sz="61511" autoAdjust="0"/>
  </p:normalViewPr>
  <p:slideViewPr>
    <p:cSldViewPr snapToGrid="0">
      <p:cViewPr varScale="1">
        <p:scale>
          <a:sx n="62" d="100"/>
          <a:sy n="62" d="100"/>
        </p:scale>
        <p:origin x="1944" y="78"/>
      </p:cViewPr>
      <p:guideLst/>
    </p:cSldViewPr>
  </p:slideViewPr>
  <p:outlineViewPr>
    <p:cViewPr>
      <p:scale>
        <a:sx n="33" d="100"/>
        <a:sy n="33" d="100"/>
      </p:scale>
      <p:origin x="0" y="-1440"/>
    </p:cViewPr>
  </p:outlin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Holdaway" userId="bd001654-5c00-4c51-bf8c-09636ce808b5" providerId="ADAL" clId="{E64A61BC-BD44-4AA3-B0C4-886CB39543B2}"/>
    <pc:docChg chg="undo custSel modSld">
      <pc:chgData name="Patrick Holdaway" userId="bd001654-5c00-4c51-bf8c-09636ce808b5" providerId="ADAL" clId="{E64A61BC-BD44-4AA3-B0C4-886CB39543B2}" dt="2024-11-12T09:26:15.088" v="1584" actId="20577"/>
      <pc:docMkLst>
        <pc:docMk/>
      </pc:docMkLst>
      <pc:sldChg chg="modNotes">
        <pc:chgData name="Patrick Holdaway" userId="bd001654-5c00-4c51-bf8c-09636ce808b5" providerId="ADAL" clId="{E64A61BC-BD44-4AA3-B0C4-886CB39543B2}" dt="2024-11-11T17:38:28.763" v="1541" actId="6549"/>
        <pc:sldMkLst>
          <pc:docMk/>
          <pc:sldMk cId="2286013939" sldId="258"/>
        </pc:sldMkLst>
      </pc:sldChg>
      <pc:sldChg chg="modNotes modNotesTx">
        <pc:chgData name="Patrick Holdaway" userId="bd001654-5c00-4c51-bf8c-09636ce808b5" providerId="ADAL" clId="{E64A61BC-BD44-4AA3-B0C4-886CB39543B2}" dt="2024-11-12T09:26:15.088" v="1584" actId="20577"/>
        <pc:sldMkLst>
          <pc:docMk/>
          <pc:sldMk cId="204009633" sldId="259"/>
        </pc:sldMkLst>
      </pc:sldChg>
      <pc:sldChg chg="modNotesTx">
        <pc:chgData name="Patrick Holdaway" userId="bd001654-5c00-4c51-bf8c-09636ce808b5" providerId="ADAL" clId="{E64A61BC-BD44-4AA3-B0C4-886CB39543B2}" dt="2024-11-11T17:33:01.062" v="1420" actId="255"/>
        <pc:sldMkLst>
          <pc:docMk/>
          <pc:sldMk cId="1072270848" sldId="261"/>
        </pc:sldMkLst>
      </pc:sldChg>
      <pc:sldChg chg="modNotesTx">
        <pc:chgData name="Patrick Holdaway" userId="bd001654-5c00-4c51-bf8c-09636ce808b5" providerId="ADAL" clId="{E64A61BC-BD44-4AA3-B0C4-886CB39543B2}" dt="2024-11-11T17:33:13.165" v="1422" actId="255"/>
        <pc:sldMkLst>
          <pc:docMk/>
          <pc:sldMk cId="1833843053" sldId="262"/>
        </pc:sldMkLst>
      </pc:sldChg>
      <pc:sldChg chg="modNotes modNotesTx">
        <pc:chgData name="Patrick Holdaway" userId="bd001654-5c00-4c51-bf8c-09636ce808b5" providerId="ADAL" clId="{E64A61BC-BD44-4AA3-B0C4-886CB39543B2}" dt="2024-11-11T17:39:19.962" v="1557" actId="6549"/>
        <pc:sldMkLst>
          <pc:docMk/>
          <pc:sldMk cId="663684701" sldId="264"/>
        </pc:sldMkLst>
      </pc:sldChg>
      <pc:sldChg chg="modNotesTx">
        <pc:chgData name="Patrick Holdaway" userId="bd001654-5c00-4c51-bf8c-09636ce808b5" providerId="ADAL" clId="{E64A61BC-BD44-4AA3-B0C4-886CB39543B2}" dt="2024-11-11T17:29:25.730" v="1412" actId="20577"/>
        <pc:sldMkLst>
          <pc:docMk/>
          <pc:sldMk cId="1408799146" sldId="267"/>
        </pc:sldMkLst>
      </pc:sldChg>
      <pc:sldChg chg="modNotesTx">
        <pc:chgData name="Patrick Holdaway" userId="bd001654-5c00-4c51-bf8c-09636ce808b5" providerId="ADAL" clId="{E64A61BC-BD44-4AA3-B0C4-886CB39543B2}" dt="2024-11-11T17:03:43.547" v="853" actId="33524"/>
        <pc:sldMkLst>
          <pc:docMk/>
          <pc:sldMk cId="2817339304" sldId="268"/>
        </pc:sldMkLst>
      </pc:sldChg>
      <pc:sldChg chg="modNotes modNotesTx">
        <pc:chgData name="Patrick Holdaway" userId="bd001654-5c00-4c51-bf8c-09636ce808b5" providerId="ADAL" clId="{E64A61BC-BD44-4AA3-B0C4-886CB39543B2}" dt="2024-11-11T17:36:27.556" v="1453" actId="2710"/>
        <pc:sldMkLst>
          <pc:docMk/>
          <pc:sldMk cId="2048715298" sldId="269"/>
        </pc:sldMkLst>
      </pc:sldChg>
      <pc:sldChg chg="modNotes modNotesTx">
        <pc:chgData name="Patrick Holdaway" userId="bd001654-5c00-4c51-bf8c-09636ce808b5" providerId="ADAL" clId="{E64A61BC-BD44-4AA3-B0C4-886CB39543B2}" dt="2024-11-11T17:36:08.880" v="1452" actId="179"/>
        <pc:sldMkLst>
          <pc:docMk/>
          <pc:sldMk cId="4024618156" sldId="271"/>
        </pc:sldMkLst>
      </pc:sldChg>
      <pc:sldChg chg="modNotesTx">
        <pc:chgData name="Patrick Holdaway" userId="bd001654-5c00-4c51-bf8c-09636ce808b5" providerId="ADAL" clId="{E64A61BC-BD44-4AA3-B0C4-886CB39543B2}" dt="2024-11-11T17:13:42.706" v="1397" actId="6549"/>
        <pc:sldMkLst>
          <pc:docMk/>
          <pc:sldMk cId="1273715362" sldId="272"/>
        </pc:sldMkLst>
      </pc:sldChg>
      <pc:sldChg chg="modNotesTx">
        <pc:chgData name="Patrick Holdaway" userId="bd001654-5c00-4c51-bf8c-09636ce808b5" providerId="ADAL" clId="{E64A61BC-BD44-4AA3-B0C4-886CB39543B2}" dt="2024-11-11T17:06:27.573" v="979" actId="6549"/>
        <pc:sldMkLst>
          <pc:docMk/>
          <pc:sldMk cId="1816452175" sldId="273"/>
        </pc:sldMkLst>
      </pc:sldChg>
      <pc:sldChg chg="modNotesTx">
        <pc:chgData name="Patrick Holdaway" userId="bd001654-5c00-4c51-bf8c-09636ce808b5" providerId="ADAL" clId="{E64A61BC-BD44-4AA3-B0C4-886CB39543B2}" dt="2024-11-11T16:57:49.157" v="536" actId="20577"/>
        <pc:sldMkLst>
          <pc:docMk/>
          <pc:sldMk cId="3396153868" sldId="274"/>
        </pc:sldMkLst>
      </pc:sldChg>
      <pc:sldChg chg="modNotesTx">
        <pc:chgData name="Patrick Holdaway" userId="bd001654-5c00-4c51-bf8c-09636ce808b5" providerId="ADAL" clId="{E64A61BC-BD44-4AA3-B0C4-886CB39543B2}" dt="2024-11-11T17:10:40.621" v="1179" actId="20577"/>
        <pc:sldMkLst>
          <pc:docMk/>
          <pc:sldMk cId="2504290692" sldId="277"/>
        </pc:sldMkLst>
      </pc:sldChg>
      <pc:sldChg chg="modNotesTx">
        <pc:chgData name="Patrick Holdaway" userId="bd001654-5c00-4c51-bf8c-09636ce808b5" providerId="ADAL" clId="{E64A61BC-BD44-4AA3-B0C4-886CB39543B2}" dt="2024-11-11T17:32:47.486" v="1418" actId="255"/>
        <pc:sldMkLst>
          <pc:docMk/>
          <pc:sldMk cId="2773024587" sldId="278"/>
        </pc:sldMkLst>
      </pc:sldChg>
      <pc:sldChg chg="modNotesTx">
        <pc:chgData name="Patrick Holdaway" userId="bd001654-5c00-4c51-bf8c-09636ce808b5" providerId="ADAL" clId="{E64A61BC-BD44-4AA3-B0C4-886CB39543B2}" dt="2024-11-11T17:39:42.540" v="1575" actId="20577"/>
        <pc:sldMkLst>
          <pc:docMk/>
          <pc:sldMk cId="4221419000" sldId="280"/>
        </pc:sldMkLst>
      </pc:sldChg>
      <pc:sldChg chg="modSp mod modNotesTx">
        <pc:chgData name="Patrick Holdaway" userId="bd001654-5c00-4c51-bf8c-09636ce808b5" providerId="ADAL" clId="{E64A61BC-BD44-4AA3-B0C4-886CB39543B2}" dt="2024-11-11T17:29:16.437" v="1411" actId="20577"/>
        <pc:sldMkLst>
          <pc:docMk/>
          <pc:sldMk cId="1271758837" sldId="281"/>
        </pc:sldMkLst>
        <pc:spChg chg="mod">
          <ac:chgData name="Patrick Holdaway" userId="bd001654-5c00-4c51-bf8c-09636ce808b5" providerId="ADAL" clId="{E64A61BC-BD44-4AA3-B0C4-886CB39543B2}" dt="2024-11-11T16:30:06.520" v="55" actId="27636"/>
          <ac:spMkLst>
            <pc:docMk/>
            <pc:sldMk cId="1271758837" sldId="281"/>
            <ac:spMk id="29" creationId="{EB6A62D6-63B8-A04D-1A73-4FE3515EDF10}"/>
          </ac:spMkLst>
        </pc:spChg>
      </pc:sldChg>
      <pc:sldChg chg="modNotesTx">
        <pc:chgData name="Patrick Holdaway" userId="bd001654-5c00-4c51-bf8c-09636ce808b5" providerId="ADAL" clId="{E64A61BC-BD44-4AA3-B0C4-886CB39543B2}" dt="2024-11-11T17:35:21.103" v="1443" actId="207"/>
        <pc:sldMkLst>
          <pc:docMk/>
          <pc:sldMk cId="2258604451"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81423-55AB-1C46-87D9-BF356B76866F}" type="datetimeFigureOut">
              <a:rPr lang="en-GB" smtClean="0"/>
              <a:t>12/11/2024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3BB4C-AA7D-624A-A685-C75CAA506017}" type="slidenum">
              <a:rPr lang="en-GB" smtClean="0"/>
              <a:t>‹#›</a:t>
            </a:fld>
            <a:endParaRPr lang="en-GB"/>
          </a:p>
        </p:txBody>
      </p:sp>
    </p:spTree>
    <p:extLst>
      <p:ext uri="{BB962C8B-B14F-4D97-AF65-F5344CB8AC3E}">
        <p14:creationId xmlns:p14="http://schemas.microsoft.com/office/powerpoint/2010/main" val="1502891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F3BB4C-AA7D-624A-A685-C75CAA506017}" type="slidenum">
              <a:rPr lang="en-GB" smtClean="0"/>
              <a:t>1</a:t>
            </a:fld>
            <a:endParaRPr lang="en-GB"/>
          </a:p>
        </p:txBody>
      </p:sp>
    </p:spTree>
    <p:extLst>
      <p:ext uri="{BB962C8B-B14F-4D97-AF65-F5344CB8AC3E}">
        <p14:creationId xmlns:p14="http://schemas.microsoft.com/office/powerpoint/2010/main" val="596396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these things in your discussion:</a:t>
            </a:r>
          </a:p>
          <a:p>
            <a:endParaRPr lang="en-GB" dirty="0"/>
          </a:p>
          <a:p>
            <a:r>
              <a:rPr lang="en-GB" dirty="0"/>
              <a:t>•  Is there adequate lighting?</a:t>
            </a:r>
          </a:p>
          <a:p>
            <a:endParaRPr lang="en-GB" dirty="0"/>
          </a:p>
          <a:p>
            <a:r>
              <a:rPr lang="en-GB" dirty="0"/>
              <a:t>•  Are there accessible exit routes?</a:t>
            </a:r>
          </a:p>
          <a:p>
            <a:endParaRPr lang="en-GB" dirty="0"/>
          </a:p>
          <a:p>
            <a:r>
              <a:rPr lang="en-GB" dirty="0"/>
              <a:t>•  Is it covered by CCTV?</a:t>
            </a:r>
          </a:p>
          <a:p>
            <a:endParaRPr lang="en-GB" dirty="0"/>
          </a:p>
          <a:p>
            <a:r>
              <a:rPr lang="en-GB" dirty="0"/>
              <a:t>•  Is there line of sight/communication with other staff members?</a:t>
            </a:r>
          </a:p>
          <a:p>
            <a:endParaRPr lang="en-GB" dirty="0"/>
          </a:p>
          <a:p>
            <a:r>
              <a:rPr lang="en-GB" dirty="0"/>
              <a:t>•  Can we adapt the safe space depending on the circumstances?</a:t>
            </a:r>
          </a:p>
          <a:p>
            <a:endParaRPr lang="en-GB" dirty="0"/>
          </a:p>
          <a:p>
            <a:r>
              <a:rPr lang="en-GB" dirty="0"/>
              <a:t>•  Is the safe space appropriate for the user and their vulnerability?</a:t>
            </a:r>
          </a:p>
          <a:p>
            <a:endParaRPr lang="en-GB" dirty="0"/>
          </a:p>
          <a:p>
            <a:r>
              <a:rPr lang="en-GB" dirty="0"/>
              <a:t>•  Try to stay in public areas, but away from crowds.</a:t>
            </a:r>
          </a:p>
          <a:p>
            <a:endParaRPr lang="en-GB" dirty="0"/>
          </a:p>
          <a:p>
            <a:r>
              <a:rPr lang="en-GB" dirty="0"/>
              <a:t>•  Don’t use high risk areas like the managers offices or cash office.</a:t>
            </a:r>
          </a:p>
          <a:p>
            <a:endParaRPr lang="en-GB" dirty="0"/>
          </a:p>
          <a:p>
            <a:r>
              <a:rPr lang="en-GB" dirty="0"/>
              <a:t>•  If you are planning to use areas like meeting rooms: is there anything confidential there, or anything that could be used for harm?</a:t>
            </a:r>
          </a:p>
          <a:p>
            <a:endParaRPr lang="en-GB" dirty="0"/>
          </a:p>
          <a:p>
            <a:r>
              <a:rPr lang="en-GB" u="sng" dirty="0"/>
              <a:t>Once you have decided on where your Safe Space will be, make sure to communicate it to your team, so everyone will know where to take anyone asking for it.</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10</a:t>
            </a:fld>
            <a:endParaRPr lang="en-GB"/>
          </a:p>
        </p:txBody>
      </p:sp>
    </p:spTree>
    <p:extLst>
      <p:ext uri="{BB962C8B-B14F-4D97-AF65-F5344CB8AC3E}">
        <p14:creationId xmlns:p14="http://schemas.microsoft.com/office/powerpoint/2010/main" val="1222940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expertise or specialist training is required; the response should provide basic support or a referral to a relevant support network or organisation.</a:t>
            </a:r>
          </a:p>
          <a:p>
            <a:endParaRPr lang="en-GB" dirty="0"/>
          </a:p>
          <a:p>
            <a:r>
              <a:rPr lang="en-GB" dirty="0"/>
              <a:t>How can we ensure that our employees feel safe, comfortable, and appropriately trained/resourced to respond?</a:t>
            </a:r>
          </a:p>
          <a:p>
            <a:endParaRPr lang="en-GB" dirty="0"/>
          </a:p>
          <a:p>
            <a:r>
              <a:rPr lang="en-GB" dirty="0"/>
              <a:t>Should our employees be approached to support an individual who feels vulnerable we want to ensure that they are equipped to do so without putting them, the vulnerable person or our business at risk.</a:t>
            </a:r>
          </a:p>
          <a:p>
            <a:endParaRPr lang="en-GB" dirty="0"/>
          </a:p>
          <a:p>
            <a:r>
              <a:rPr lang="en-GB" dirty="0"/>
              <a:t>The Operation Portum scheme offers some very simple principles, which if followed, will give our teams the confidence to offer the right support to the person seeking help.</a:t>
            </a:r>
          </a:p>
          <a:p>
            <a:endParaRPr lang="en-GB" dirty="0"/>
          </a:p>
          <a:p>
            <a:r>
              <a:rPr lang="en-GB" dirty="0"/>
              <a:t>Our employees should be mindful to not be alone with the person seeking a safe space and should always be with a companion where possible.</a:t>
            </a:r>
          </a:p>
          <a:p>
            <a:endParaRPr lang="en-GB" dirty="0"/>
          </a:p>
          <a:p>
            <a:r>
              <a:rPr lang="en-GB" dirty="0"/>
              <a:t>Our teams are at the heart of the safe spaces scheme. We need to provide them with what they need to stay safe and deal with a safe spaces’ scenario confidently and professionally.</a:t>
            </a:r>
          </a:p>
          <a:p>
            <a:endParaRPr lang="en-GB" dirty="0"/>
          </a:p>
          <a:p>
            <a:r>
              <a:rPr lang="en-GB" b="1" dirty="0"/>
              <a:t>Note:</a:t>
            </a:r>
          </a:p>
          <a:p>
            <a:endParaRPr lang="en-GB" dirty="0"/>
          </a:p>
          <a:p>
            <a:r>
              <a:rPr lang="en-GB" dirty="0"/>
              <a:t>Where will the training and guidance be stored in your organisation, and who can access it?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11</a:t>
            </a:fld>
            <a:endParaRPr lang="en-GB"/>
          </a:p>
        </p:txBody>
      </p:sp>
    </p:spTree>
    <p:extLst>
      <p:ext uri="{BB962C8B-B14F-4D97-AF65-F5344CB8AC3E}">
        <p14:creationId xmlns:p14="http://schemas.microsoft.com/office/powerpoint/2010/main" val="92172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contact details of emergency services, authorities, charities and support organisations – do you have the information readily available, e.g. displayed in the manager’s office? </a:t>
            </a:r>
          </a:p>
          <a:p>
            <a:endParaRPr lang="en-GB" dirty="0"/>
          </a:p>
          <a:p>
            <a:r>
              <a:rPr lang="en-GB" dirty="0"/>
              <a:t>Consider the diversity: (cultural, racial, religious, age, sex/gender, sexual orientation, disability) of the user and the employee dealing with them. You may need to adapt your response accordingly, e.g. responses to a young person may be different to an elderly person and may require different processes to protect your employees.</a:t>
            </a:r>
          </a:p>
          <a:p>
            <a:endParaRPr lang="en-GB" dirty="0"/>
          </a:p>
          <a:p>
            <a:r>
              <a:rPr lang="en-GB" dirty="0"/>
              <a:t>Be prepared for the possibilities somebody may attempt to misuse the scheme</a:t>
            </a:r>
          </a:p>
          <a:p>
            <a:endParaRPr lang="en-GB" dirty="0"/>
          </a:p>
          <a:p>
            <a:r>
              <a:rPr lang="en-GB" dirty="0"/>
              <a:t>•  How can we do this?</a:t>
            </a:r>
          </a:p>
          <a:p>
            <a:endParaRPr lang="en-GB" dirty="0"/>
          </a:p>
          <a:p>
            <a:r>
              <a:rPr lang="en-GB" dirty="0"/>
              <a:t>•  What steps should be taken if this occurs?</a:t>
            </a:r>
          </a:p>
          <a:p>
            <a:endParaRPr lang="en-GB" dirty="0"/>
          </a:p>
          <a:p>
            <a:r>
              <a:rPr lang="en-GB" dirty="0"/>
              <a:t>Treat these incidents the same as you would anyone trying to gain access fraudulently. Repeated offenders should be reported to the police and recorded appropriately.  </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12</a:t>
            </a:fld>
            <a:endParaRPr lang="en-GB"/>
          </a:p>
        </p:txBody>
      </p:sp>
    </p:spTree>
    <p:extLst>
      <p:ext uri="{BB962C8B-B14F-4D97-AF65-F5344CB8AC3E}">
        <p14:creationId xmlns:p14="http://schemas.microsoft.com/office/powerpoint/2010/main" val="3046679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a:t>
            </a:r>
          </a:p>
          <a:p>
            <a:endParaRPr lang="en-GB" b="1" dirty="0"/>
          </a:p>
          <a:p>
            <a:r>
              <a:rPr lang="en-GB" dirty="0">
                <a:solidFill>
                  <a:srgbClr val="FF0000"/>
                </a:solidFill>
              </a:rPr>
              <a:t>In groups, discuss what staff members should and shouldn’t do in a Safe Space Scenario.</a:t>
            </a:r>
          </a:p>
          <a:p>
            <a:endParaRPr lang="en-GB" dirty="0"/>
          </a:p>
          <a:p>
            <a:r>
              <a:rPr lang="en-GB" dirty="0"/>
              <a:t>Split the team into at least 2 groups and ask them to produce a list of what employees should and shouldn’t do. </a:t>
            </a:r>
          </a:p>
          <a:p>
            <a:endParaRPr lang="en-GB" dirty="0"/>
          </a:p>
          <a:p>
            <a:r>
              <a:rPr lang="en-GB" dirty="0"/>
              <a:t>Allow a few minutes for discussion, then ask them to share ideas. </a:t>
            </a:r>
          </a:p>
          <a:p>
            <a:endParaRPr lang="en-GB" dirty="0"/>
          </a:p>
          <a:p>
            <a:r>
              <a:rPr lang="en-GB" dirty="0"/>
              <a:t>Once discussed, reveal the next slide for guidance.</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13</a:t>
            </a:fld>
            <a:endParaRPr lang="en-GB"/>
          </a:p>
        </p:txBody>
      </p:sp>
    </p:spTree>
    <p:extLst>
      <p:ext uri="{BB962C8B-B14F-4D97-AF65-F5344CB8AC3E}">
        <p14:creationId xmlns:p14="http://schemas.microsoft.com/office/powerpoint/2010/main" val="1987107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should a staff member do in a safe Space scenario?</a:t>
            </a:r>
          </a:p>
          <a:p>
            <a:endParaRPr lang="en-GB" dirty="0"/>
          </a:p>
          <a:p>
            <a:r>
              <a:rPr lang="en-GB" b="1" dirty="0"/>
              <a:t>They should:</a:t>
            </a:r>
          </a:p>
          <a:p>
            <a:endParaRPr lang="en-GB" dirty="0"/>
          </a:p>
          <a:p>
            <a:r>
              <a:rPr lang="en-GB" dirty="0"/>
              <a:t>•  Listen to the person</a:t>
            </a:r>
          </a:p>
          <a:p>
            <a:r>
              <a:rPr lang="en-GB" dirty="0"/>
              <a:t>•  Assure them they can use the location as a safe space, and we’ll do our best to assist them</a:t>
            </a:r>
          </a:p>
          <a:p>
            <a:r>
              <a:rPr lang="en-GB" dirty="0"/>
              <a:t>•  Escort the person to a Safe Space and call a member of the Leadership team</a:t>
            </a:r>
          </a:p>
          <a:p>
            <a:r>
              <a:rPr lang="en-GB" dirty="0"/>
              <a:t>•  Stay with the person while waiting.</a:t>
            </a:r>
          </a:p>
          <a:p>
            <a:endParaRPr lang="en-GB" dirty="0"/>
          </a:p>
          <a:p>
            <a:r>
              <a:rPr lang="en-GB" dirty="0"/>
              <a:t>What should a staff member NOT do?</a:t>
            </a:r>
          </a:p>
          <a:p>
            <a:endParaRPr lang="en-GB" dirty="0"/>
          </a:p>
          <a:p>
            <a:r>
              <a:rPr lang="en-GB" b="1" dirty="0"/>
              <a:t>They should not:</a:t>
            </a:r>
          </a:p>
          <a:p>
            <a:endParaRPr lang="en-GB" dirty="0"/>
          </a:p>
          <a:p>
            <a:r>
              <a:rPr lang="en-GB" dirty="0"/>
              <a:t>•  Be judgemental, or get personal</a:t>
            </a:r>
          </a:p>
          <a:p>
            <a:r>
              <a:rPr lang="en-GB" dirty="0"/>
              <a:t>•  Offer their own phone to make calls</a:t>
            </a:r>
          </a:p>
          <a:p>
            <a:r>
              <a:rPr lang="en-GB" dirty="0"/>
              <a:t>•  Take the person straight to the manager or cash office, or somewhere isolated</a:t>
            </a:r>
          </a:p>
          <a:p>
            <a:r>
              <a:rPr lang="en-GB" dirty="0"/>
              <a:t>•  Leave the person alone</a:t>
            </a:r>
          </a:p>
          <a:p>
            <a:r>
              <a:rPr lang="en-GB" dirty="0"/>
              <a:t>•  Be with the person on your own, unless there's no other option</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14</a:t>
            </a:fld>
            <a:endParaRPr lang="en-GB"/>
          </a:p>
        </p:txBody>
      </p:sp>
    </p:spTree>
    <p:extLst>
      <p:ext uri="{BB962C8B-B14F-4D97-AF65-F5344CB8AC3E}">
        <p14:creationId xmlns:p14="http://schemas.microsoft.com/office/powerpoint/2010/main" val="529612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a:t>
            </a:r>
          </a:p>
          <a:p>
            <a:endParaRPr lang="en-GB" dirty="0"/>
          </a:p>
          <a:p>
            <a:r>
              <a:rPr lang="en-GB" dirty="0">
                <a:solidFill>
                  <a:srgbClr val="FF0000"/>
                </a:solidFill>
              </a:rPr>
              <a:t>In the groups, now discuss what you think as members of the Leadership team do in a Safe Space scenario</a:t>
            </a:r>
          </a:p>
          <a:p>
            <a:endParaRPr lang="en-GB" dirty="0"/>
          </a:p>
          <a:p>
            <a:r>
              <a:rPr lang="en-GB" dirty="0"/>
              <a:t>Split the team again into at least 2 groups and ask them to produce a list of what they think they should and shouldn’t do. </a:t>
            </a:r>
          </a:p>
          <a:p>
            <a:endParaRPr lang="en-GB" dirty="0"/>
          </a:p>
          <a:p>
            <a:r>
              <a:rPr lang="en-GB" dirty="0"/>
              <a:t>Allow a few minutes for discussion, then ask them to share ideas. </a:t>
            </a:r>
          </a:p>
          <a:p>
            <a:endParaRPr lang="en-GB" dirty="0"/>
          </a:p>
          <a:p>
            <a:r>
              <a:rPr lang="en-GB" dirty="0"/>
              <a:t>Once discussed, reveal the next slide for guidance.</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15</a:t>
            </a:fld>
            <a:endParaRPr lang="en-GB"/>
          </a:p>
        </p:txBody>
      </p:sp>
    </p:spTree>
    <p:extLst>
      <p:ext uri="{BB962C8B-B14F-4D97-AF65-F5344CB8AC3E}">
        <p14:creationId xmlns:p14="http://schemas.microsoft.com/office/powerpoint/2010/main" val="87870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GB" dirty="0"/>
              <a:t>What should you, as a member of the Leadership team do?</a:t>
            </a:r>
          </a:p>
          <a:p>
            <a:endParaRPr lang="en-GB" dirty="0"/>
          </a:p>
          <a:p>
            <a:r>
              <a:rPr lang="en-GB" dirty="0"/>
              <a:t>•  Let the person explain why they feel vulnerable and what kind of support they need from you.</a:t>
            </a:r>
          </a:p>
          <a:p>
            <a:r>
              <a:rPr lang="en-GB" dirty="0"/>
              <a:t>•  Reassure them that you’ll do your best to assist them.</a:t>
            </a:r>
          </a:p>
          <a:p>
            <a:r>
              <a:rPr lang="en-GB" dirty="0"/>
              <a:t>•  Check if they have the means to make a call, if not, offer the site’s phone for them to use.</a:t>
            </a:r>
          </a:p>
          <a:p>
            <a:r>
              <a:rPr lang="en-GB" dirty="0"/>
              <a:t>•  Call emergency services if necessary.</a:t>
            </a:r>
          </a:p>
          <a:p>
            <a:r>
              <a:rPr lang="en-GB" dirty="0"/>
              <a:t>•  Make sure they feel safe and comfortable in the Safe Space. If possible, don’t leave them alone until they have someone to accompany them.</a:t>
            </a:r>
          </a:p>
          <a:p>
            <a:r>
              <a:rPr lang="en-GB" dirty="0"/>
              <a:t>•  Do a quick risk assessment and be prepared for the situation to change.</a:t>
            </a:r>
          </a:p>
          <a:p>
            <a:endParaRPr lang="en-GB" dirty="0"/>
          </a:p>
          <a:p>
            <a:r>
              <a:rPr lang="en-GB" dirty="0"/>
              <a:t>What shouldn’t you do?</a:t>
            </a:r>
          </a:p>
          <a:p>
            <a:endParaRPr lang="en-GB" dirty="0"/>
          </a:p>
          <a:p>
            <a:r>
              <a:rPr lang="en-GB" dirty="0"/>
              <a:t>•  Don’t be judgemental and ask personal question or offer advice – stay impartial and only offer support.</a:t>
            </a:r>
          </a:p>
          <a:p>
            <a:r>
              <a:rPr lang="en-GB" dirty="0"/>
              <a:t>•  Don’t offer your own phone for calls.</a:t>
            </a:r>
          </a:p>
          <a:p>
            <a:r>
              <a:rPr lang="en-GB" dirty="0"/>
              <a:t>•  Don’t let them into the Manager Offices or Cash Office, or other high-risk areas.</a:t>
            </a:r>
          </a:p>
          <a:p>
            <a:r>
              <a:rPr lang="en-GB" dirty="0"/>
              <a:t>•  Never put yourself or anyone else in danger.</a:t>
            </a:r>
          </a:p>
          <a:p>
            <a:r>
              <a:rPr lang="en-GB" dirty="0"/>
              <a:t>•  Be with the person on your own, unless there's no other option</a:t>
            </a:r>
          </a:p>
          <a:p>
            <a:endParaRPr lang="en-GB" dirty="0"/>
          </a:p>
          <a:p>
            <a:r>
              <a:rPr lang="en-GB" dirty="0"/>
              <a:t>If your site has Body Worn Camera discuss the usage of the camera in these situations.</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16</a:t>
            </a:fld>
            <a:endParaRPr lang="en-GB"/>
          </a:p>
        </p:txBody>
      </p:sp>
    </p:spTree>
    <p:extLst>
      <p:ext uri="{BB962C8B-B14F-4D97-AF65-F5344CB8AC3E}">
        <p14:creationId xmlns:p14="http://schemas.microsoft.com/office/powerpoint/2010/main" val="249558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your guidance re the usage of the Body Worn Cameras?   </a:t>
            </a:r>
          </a:p>
          <a:p>
            <a:endParaRPr lang="en-GB" dirty="0"/>
          </a:p>
          <a:p>
            <a:r>
              <a:rPr lang="en-GB" dirty="0"/>
              <a:t>•  Do we need to record details about the use of the scheme? </a:t>
            </a:r>
          </a:p>
          <a:p>
            <a:endParaRPr lang="en-GB" dirty="0"/>
          </a:p>
          <a:p>
            <a:r>
              <a:rPr lang="en-GB" dirty="0"/>
              <a:t>•  Consider Data Protection and GDPR – the record should only include description of the incident, and the person involved</a:t>
            </a:r>
          </a:p>
          <a:p>
            <a:endParaRPr lang="en-GB" dirty="0"/>
          </a:p>
          <a:p>
            <a:r>
              <a:rPr lang="en-GB" dirty="0"/>
              <a:t>•  The scenario may involve a personal matter or be of sensitive nature – don’t include any of these details in the report</a:t>
            </a:r>
          </a:p>
          <a:p>
            <a:endParaRPr lang="en-GB" dirty="0"/>
          </a:p>
          <a:p>
            <a:r>
              <a:rPr lang="en-GB" dirty="0"/>
              <a:t>•  Consider sharing information with appropriate agencies in the interest of safeguarding the user. </a:t>
            </a:r>
          </a:p>
          <a:p>
            <a:endParaRPr lang="en-GB" dirty="0"/>
          </a:p>
          <a:p>
            <a:r>
              <a:rPr lang="en-GB" dirty="0"/>
              <a:t>You will need to exercise your discretion and keep the user’s welfare at the forefront of any decisions.</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17</a:t>
            </a:fld>
            <a:endParaRPr lang="en-GB"/>
          </a:p>
        </p:txBody>
      </p:sp>
    </p:spTree>
    <p:extLst>
      <p:ext uri="{BB962C8B-B14F-4D97-AF65-F5344CB8AC3E}">
        <p14:creationId xmlns:p14="http://schemas.microsoft.com/office/powerpoint/2010/main" val="2914710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setting periodic review points of the scheme</a:t>
            </a:r>
          </a:p>
          <a:p>
            <a:endParaRPr lang="en-GB" dirty="0"/>
          </a:p>
          <a:p>
            <a:r>
              <a:rPr lang="en-GB" dirty="0"/>
              <a:t>•  What is working well? Give praise and recognition where appropriate and share best practice.</a:t>
            </a:r>
          </a:p>
          <a:p>
            <a:endParaRPr lang="en-GB" dirty="0"/>
          </a:p>
          <a:p>
            <a:r>
              <a:rPr lang="en-GB" dirty="0"/>
              <a:t>•  What is not working so well? Be prepared to make changes if necessary. Can any lessons be learnt and shared to improve the scheme?</a:t>
            </a:r>
          </a:p>
          <a:p>
            <a:endParaRPr lang="en-GB" dirty="0"/>
          </a:p>
          <a:p>
            <a:r>
              <a:rPr lang="en-GB" dirty="0"/>
              <a:t>Consider regular welfare checks on employees to ensure their continued wellbeing. People react and deal with things differently.  </a:t>
            </a:r>
          </a:p>
          <a:p>
            <a:endParaRPr lang="en-GB" dirty="0"/>
          </a:p>
          <a:p>
            <a:r>
              <a:rPr lang="en-GB" dirty="0"/>
              <a:t>Consider referring the employee to your employee support service if necessary.</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18</a:t>
            </a:fld>
            <a:endParaRPr lang="en-GB"/>
          </a:p>
        </p:txBody>
      </p:sp>
    </p:spTree>
    <p:extLst>
      <p:ext uri="{BB962C8B-B14F-4D97-AF65-F5344CB8AC3E}">
        <p14:creationId xmlns:p14="http://schemas.microsoft.com/office/powerpoint/2010/main" val="4086177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the ‘Next Steps’ slide and make sure all the points are actioned.</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19</a:t>
            </a:fld>
            <a:endParaRPr lang="en-GB"/>
          </a:p>
        </p:txBody>
      </p:sp>
    </p:spTree>
    <p:extLst>
      <p:ext uri="{BB962C8B-B14F-4D97-AF65-F5344CB8AC3E}">
        <p14:creationId xmlns:p14="http://schemas.microsoft.com/office/powerpoint/2010/main" val="330734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F3BB4C-AA7D-624A-A685-C75CAA506017}" type="slidenum">
              <a:rPr lang="en-GB" smtClean="0"/>
              <a:t>2</a:t>
            </a:fld>
            <a:endParaRPr lang="en-GB"/>
          </a:p>
        </p:txBody>
      </p:sp>
    </p:spTree>
    <p:extLst>
      <p:ext uri="{BB962C8B-B14F-4D97-AF65-F5344CB8AC3E}">
        <p14:creationId xmlns:p14="http://schemas.microsoft.com/office/powerpoint/2010/main" val="631035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F3BB4C-AA7D-624A-A685-C75CAA506017}" type="slidenum">
              <a:rPr lang="en-GB" smtClean="0"/>
              <a:t>20</a:t>
            </a:fld>
            <a:endParaRPr lang="en-GB"/>
          </a:p>
        </p:txBody>
      </p:sp>
    </p:spTree>
    <p:extLst>
      <p:ext uri="{BB962C8B-B14F-4D97-AF65-F5344CB8AC3E}">
        <p14:creationId xmlns:p14="http://schemas.microsoft.com/office/powerpoint/2010/main" val="2867385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F3BB4C-AA7D-624A-A685-C75CAA506017}" type="slidenum">
              <a:rPr lang="en-GB" smtClean="0"/>
              <a:t>21</a:t>
            </a:fld>
            <a:endParaRPr lang="en-GB"/>
          </a:p>
        </p:txBody>
      </p:sp>
    </p:spTree>
    <p:extLst>
      <p:ext uri="{BB962C8B-B14F-4D97-AF65-F5344CB8AC3E}">
        <p14:creationId xmlns:p14="http://schemas.microsoft.com/office/powerpoint/2010/main" val="294988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assets are also available to download from the NBCC website. </a:t>
            </a:r>
          </a:p>
        </p:txBody>
      </p:sp>
      <p:sp>
        <p:nvSpPr>
          <p:cNvPr id="4" name="Slide Number Placeholder 3"/>
          <p:cNvSpPr>
            <a:spLocks noGrp="1"/>
          </p:cNvSpPr>
          <p:nvPr>
            <p:ph type="sldNum" sz="quarter" idx="5"/>
          </p:nvPr>
        </p:nvSpPr>
        <p:spPr/>
        <p:txBody>
          <a:bodyPr/>
          <a:lstStyle/>
          <a:p>
            <a:fld id="{D9F3BB4C-AA7D-624A-A685-C75CAA506017}" type="slidenum">
              <a:rPr lang="en-GB" smtClean="0"/>
              <a:t>3</a:t>
            </a:fld>
            <a:endParaRPr lang="en-GB"/>
          </a:p>
        </p:txBody>
      </p:sp>
    </p:spTree>
    <p:extLst>
      <p:ext uri="{BB962C8B-B14F-4D97-AF65-F5344CB8AC3E}">
        <p14:creationId xmlns:p14="http://schemas.microsoft.com/office/powerpoint/2010/main" val="19494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solidFill>
                  <a:srgbClr val="000000"/>
                </a:solidFill>
              </a:rPr>
              <a:t>Talk through the following: </a:t>
            </a:r>
          </a:p>
          <a:p>
            <a:endParaRPr lang="en-GB" sz="1200" b="0" i="0" u="none" strike="noStrike" baseline="0" dirty="0">
              <a:solidFill>
                <a:srgbClr val="000000"/>
              </a:solidFill>
            </a:endParaRPr>
          </a:p>
          <a:p>
            <a:pPr marL="285750" indent="-285750">
              <a:lnSpc>
                <a:spcPct val="150000"/>
              </a:lnSpc>
              <a:spcBef>
                <a:spcPts val="600"/>
              </a:spcBef>
              <a:spcAft>
                <a:spcPts val="600"/>
              </a:spcAft>
              <a:buFont typeface="Arial" panose="020B0604020202020204" pitchFamily="34" charset="0"/>
              <a:buChar char="•"/>
            </a:pPr>
            <a:r>
              <a:rPr lang="en-GB" sz="1200" b="0" i="0" u="none" strike="noStrike" baseline="0" dirty="0">
                <a:solidFill>
                  <a:srgbClr val="000000"/>
                </a:solidFill>
              </a:rPr>
              <a:t>Start and finish times </a:t>
            </a:r>
          </a:p>
          <a:p>
            <a:pPr marL="285750" indent="-285750">
              <a:lnSpc>
                <a:spcPct val="150000"/>
              </a:lnSpc>
              <a:spcBef>
                <a:spcPts val="600"/>
              </a:spcBef>
              <a:spcAft>
                <a:spcPts val="600"/>
              </a:spcAft>
              <a:buFont typeface="Arial" panose="020B0604020202020204" pitchFamily="34" charset="0"/>
              <a:buChar char="•"/>
            </a:pPr>
            <a:r>
              <a:rPr lang="en-GB" sz="1200" b="0" i="0" u="none" strike="noStrike" baseline="0" dirty="0">
                <a:solidFill>
                  <a:srgbClr val="000000"/>
                </a:solidFill>
              </a:rPr>
              <a:t>Break times </a:t>
            </a:r>
          </a:p>
          <a:p>
            <a:pPr marL="285750" indent="-285750">
              <a:lnSpc>
                <a:spcPct val="150000"/>
              </a:lnSpc>
              <a:spcBef>
                <a:spcPts val="600"/>
              </a:spcBef>
              <a:spcAft>
                <a:spcPts val="600"/>
              </a:spcAft>
              <a:buFont typeface="Arial" panose="020B0604020202020204" pitchFamily="34" charset="0"/>
              <a:buChar char="•"/>
            </a:pPr>
            <a:r>
              <a:rPr lang="en-GB" sz="1200" b="0" i="0" u="none" strike="noStrike" baseline="0" dirty="0">
                <a:solidFill>
                  <a:srgbClr val="000000"/>
                </a:solidFill>
              </a:rPr>
              <a:t>Mobile phones / messages </a:t>
            </a:r>
          </a:p>
          <a:p>
            <a:pPr marL="285750" indent="-285750">
              <a:lnSpc>
                <a:spcPct val="150000"/>
              </a:lnSpc>
              <a:spcBef>
                <a:spcPts val="600"/>
              </a:spcBef>
              <a:spcAft>
                <a:spcPts val="600"/>
              </a:spcAft>
              <a:buFont typeface="Arial" panose="020B0604020202020204" pitchFamily="34" charset="0"/>
              <a:buChar char="•"/>
            </a:pPr>
            <a:r>
              <a:rPr lang="en-GB" sz="1200" b="0" i="0" u="none" strike="noStrike" baseline="0" dirty="0">
                <a:solidFill>
                  <a:srgbClr val="000000"/>
                </a:solidFill>
              </a:rPr>
              <a:t>Listen and respect others</a:t>
            </a:r>
          </a:p>
          <a:p>
            <a:pPr marL="285750" indent="-285750">
              <a:lnSpc>
                <a:spcPct val="150000"/>
              </a:lnSpc>
              <a:spcBef>
                <a:spcPts val="600"/>
              </a:spcBef>
              <a:spcAft>
                <a:spcPts val="600"/>
              </a:spcAft>
              <a:buFont typeface="Arial" panose="020B0604020202020204" pitchFamily="34" charset="0"/>
              <a:buChar char="•"/>
            </a:pPr>
            <a:r>
              <a:rPr lang="en-GB" sz="1200" b="0" i="0" u="none" strike="noStrike" baseline="0" dirty="0">
                <a:solidFill>
                  <a:srgbClr val="000000"/>
                </a:solidFill>
              </a:rPr>
              <a:t>Contribute and share </a:t>
            </a:r>
          </a:p>
          <a:p>
            <a:endParaRPr lang="en-GB" sz="1200" b="0" i="0" u="none" strike="noStrike" baseline="0" dirty="0">
              <a:solidFill>
                <a:srgbClr val="000000"/>
              </a:solidFill>
            </a:endParaRPr>
          </a:p>
          <a:p>
            <a:r>
              <a:rPr lang="en-GB" sz="1200" b="0" i="0" u="none" strike="noStrike" baseline="0" dirty="0">
                <a:solidFill>
                  <a:srgbClr val="000000"/>
                </a:solidFill>
              </a:rPr>
              <a:t>We are here today to talk about the Safe Spaces scheme and discuss how we can implement it in our organisation. </a:t>
            </a:r>
            <a:r>
              <a:rPr lang="en-GB" sz="1200" b="0" i="0" u="none" strike="noStrike" baseline="0" dirty="0">
                <a:solidFill>
                  <a:srgbClr val="000000"/>
                </a:solidFill>
                <a:latin typeface="+mn-lt"/>
              </a:rPr>
              <a:t>	</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4</a:t>
            </a:fld>
            <a:endParaRPr lang="en-GB"/>
          </a:p>
        </p:txBody>
      </p:sp>
    </p:spTree>
    <p:extLst>
      <p:ext uri="{BB962C8B-B14F-4D97-AF65-F5344CB8AC3E}">
        <p14:creationId xmlns:p14="http://schemas.microsoft.com/office/powerpoint/2010/main" val="2885625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latin typeface="+mn-lt"/>
              </a:rPr>
              <a:t>The retail community is coming together to create safer spaces for their employees, customers and people in the community who feel vulnerable for various reasons.</a:t>
            </a:r>
          </a:p>
          <a:p>
            <a:endParaRPr lang="en-GB" sz="1200" b="0" i="0" u="none" strike="noStrike" baseline="0" dirty="0">
              <a:latin typeface="+mn-lt"/>
            </a:endParaRPr>
          </a:p>
          <a:p>
            <a:r>
              <a:rPr lang="en-GB" sz="1200" b="0" i="0" u="none" strike="noStrike" baseline="0" dirty="0">
                <a:latin typeface="+mn-lt"/>
              </a:rPr>
              <a:t>The Safe Spaces scheme also known as Operation Portum is an overarching scheme that businesses can sign up to and support with the objective to collectively increase safe spaces in retail premises. </a:t>
            </a:r>
          </a:p>
          <a:p>
            <a:endParaRPr lang="en-GB" sz="1200" b="0" i="0" u="none" strike="noStrike" baseline="0" dirty="0">
              <a:latin typeface="+mn-lt"/>
            </a:endParaRPr>
          </a:p>
          <a:p>
            <a:r>
              <a:rPr lang="en-GB" sz="1200" b="0" i="0" u="none" strike="noStrike" baseline="0" dirty="0">
                <a:latin typeface="+mn-lt"/>
              </a:rPr>
              <a:t>Portum is Latin for haven, a place of safety, or refuge.</a:t>
            </a:r>
          </a:p>
          <a:p>
            <a:endParaRPr lang="en-GB" sz="1200" b="0" i="0" u="none" strike="noStrike" baseline="0" dirty="0">
              <a:latin typeface="+mn-lt"/>
            </a:endParaRPr>
          </a:p>
          <a:p>
            <a:r>
              <a:rPr lang="en-GB" sz="1200" b="0" i="0" u="none" strike="noStrike" baseline="0" dirty="0">
                <a:latin typeface="+mn-lt"/>
              </a:rPr>
              <a:t>Operation Portum is aimed at providing provision in retail settings to vulnerable people by offering basic support or referring to appropriate agencies.</a:t>
            </a:r>
          </a:p>
          <a:p>
            <a:endParaRPr lang="en-GB" sz="1200" b="0" i="0" u="none" strike="noStrike" baseline="0" dirty="0">
              <a:latin typeface="+mn-lt"/>
            </a:endParaRPr>
          </a:p>
          <a:p>
            <a:r>
              <a:rPr lang="en-GB" sz="1200" b="0" i="0" u="none" strike="noStrike" baseline="0" dirty="0">
                <a:latin typeface="+mn-lt"/>
              </a:rPr>
              <a:t>The National Business Crime Centre have created a video to explain the scheme, let’s watch it now.</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5</a:t>
            </a:fld>
            <a:endParaRPr lang="en-GB"/>
          </a:p>
        </p:txBody>
      </p:sp>
    </p:spTree>
    <p:extLst>
      <p:ext uri="{BB962C8B-B14F-4D97-AF65-F5344CB8AC3E}">
        <p14:creationId xmlns:p14="http://schemas.microsoft.com/office/powerpoint/2010/main" val="55099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solidFill>
                  <a:srgbClr val="000000"/>
                </a:solidFill>
                <a:latin typeface="+mn-lt"/>
              </a:rPr>
              <a:t>At the end of the video, you will see the businesses supporting the scheme, since it has gone live the number of businesses participating has increased significantly – and it just keeps growing. </a:t>
            </a:r>
          </a:p>
          <a:p>
            <a:endParaRPr lang="en-GB" sz="1200" b="0" i="0" u="none" strike="noStrike" baseline="0" dirty="0">
              <a:solidFill>
                <a:srgbClr val="000000"/>
              </a:solidFill>
              <a:latin typeface="+mn-lt"/>
            </a:endParaRPr>
          </a:p>
          <a:p>
            <a:r>
              <a:rPr lang="en-GB" sz="1200" b="0" i="0" u="none" strike="noStrike" baseline="0" dirty="0">
                <a:solidFill>
                  <a:srgbClr val="000000"/>
                </a:solidFill>
                <a:latin typeface="+mn-lt"/>
              </a:rPr>
              <a:t>Be proud to be part of this community providing support and assistance to those in need of it. </a:t>
            </a:r>
          </a:p>
          <a:p>
            <a:endParaRPr lang="en-GB" sz="1200" b="0" i="0" u="none" strike="noStrike" baseline="0" dirty="0">
              <a:solidFill>
                <a:srgbClr val="000000"/>
              </a:solidFill>
              <a:latin typeface="+mn-lt"/>
            </a:endParaRPr>
          </a:p>
          <a:p>
            <a:r>
              <a:rPr lang="en-GB" sz="1200" b="0" i="0" u="none" strike="noStrike" baseline="0" dirty="0">
                <a:solidFill>
                  <a:srgbClr val="000000"/>
                </a:solidFill>
                <a:latin typeface="+mn-lt"/>
              </a:rPr>
              <a:t>Are there any other companies that you support, or support you e.g. retailers, shopping centres, private security providers, if so inform them of your participation.  </a:t>
            </a:r>
          </a:p>
          <a:p>
            <a:r>
              <a:rPr lang="en-GB" sz="1800" b="0" i="0" u="none" strike="noStrike" baseline="0" dirty="0">
                <a:solidFill>
                  <a:srgbClr val="000000"/>
                </a:solidFill>
                <a:latin typeface="Verdana" panose="020B0604030504040204" pitchFamily="34" charset="0"/>
              </a:rPr>
              <a:t>	</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6</a:t>
            </a:fld>
            <a:endParaRPr lang="en-GB"/>
          </a:p>
        </p:txBody>
      </p:sp>
    </p:spTree>
    <p:extLst>
      <p:ext uri="{BB962C8B-B14F-4D97-AF65-F5344CB8AC3E}">
        <p14:creationId xmlns:p14="http://schemas.microsoft.com/office/powerpoint/2010/main" val="622106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70"/>
            <a:r>
              <a:rPr lang="en-GB" sz="1200" b="0" i="0" u="none" strike="noStrike" baseline="0" dirty="0">
                <a:latin typeface="+mn-lt"/>
              </a:rPr>
              <a:t>We know that when people feel vulnerable, they will look for places where they will feel safe. This will often be recognisable shops, restaurants or other businesses, like cinemas.</a:t>
            </a:r>
          </a:p>
          <a:p>
            <a:pPr marR="1570"/>
            <a:endParaRPr lang="en-GB" sz="1200" b="0" i="0" u="none" strike="noStrike" baseline="0" dirty="0">
              <a:latin typeface="+mn-lt"/>
            </a:endParaRPr>
          </a:p>
          <a:p>
            <a:pPr marR="1570"/>
            <a:r>
              <a:rPr lang="en-GB" sz="1200" b="0" i="0" u="none" strike="noStrike" baseline="0" dirty="0">
                <a:latin typeface="+mn-lt"/>
              </a:rPr>
              <a:t>Experience to date shows that in many instances safe spaces are used by people who feel vulnerable, so want somewhere to wait while they contact family or friends or need somewhere to briefly charge their phone.</a:t>
            </a:r>
          </a:p>
          <a:p>
            <a:endParaRPr lang="en-GB" sz="1200" b="0" i="0" u="none" strike="noStrike" baseline="0" dirty="0">
              <a:latin typeface="+mn-lt"/>
            </a:endParaRPr>
          </a:p>
          <a:p>
            <a:r>
              <a:rPr lang="en-GB" sz="1200" b="0" i="0" u="none" strike="noStrike" baseline="0" dirty="0">
                <a:latin typeface="+mn-lt"/>
              </a:rPr>
              <a:t>When this happens, we want to ensure that our people are prepared to deal with the situation and understand what they should and shouldn’t do.</a:t>
            </a:r>
          </a:p>
          <a:p>
            <a:endParaRPr lang="en-GB" sz="1200" b="0" i="0" u="none" strike="noStrike" baseline="0" dirty="0">
              <a:latin typeface="+mn-lt"/>
            </a:endParaRPr>
          </a:p>
          <a:p>
            <a:pPr marR="1570"/>
            <a:r>
              <a:rPr lang="en-GB" sz="1200" b="0" i="0" u="none" strike="noStrike" baseline="0" dirty="0">
                <a:latin typeface="+mn-lt"/>
              </a:rPr>
              <a:t>The National Business Crime Centre have developed specific guidance, based upon best practice, of what should be done to support those who feel vulnerable. </a:t>
            </a:r>
          </a:p>
          <a:p>
            <a:pPr marR="1570"/>
            <a:endParaRPr lang="en-GB" sz="1200" b="0" i="0" u="none" strike="noStrike" baseline="0" dirty="0">
              <a:latin typeface="+mn-lt"/>
            </a:endParaRPr>
          </a:p>
          <a:p>
            <a:pPr marR="1570"/>
            <a:r>
              <a:rPr lang="en-GB" sz="1200" b="0" i="0" u="none" strike="noStrike" baseline="0" dirty="0">
                <a:latin typeface="+mn-lt"/>
              </a:rPr>
              <a:t>We are using that guidance for training our teams, also for planning out how to operate the scheme in our locations.</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7</a:t>
            </a:fld>
            <a:endParaRPr lang="en-GB"/>
          </a:p>
        </p:txBody>
      </p:sp>
    </p:spTree>
    <p:extLst>
      <p:ext uri="{BB962C8B-B14F-4D97-AF65-F5344CB8AC3E}">
        <p14:creationId xmlns:p14="http://schemas.microsoft.com/office/powerpoint/2010/main" val="3951047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launching the scheme in your location, you need to plan a few things:</a:t>
            </a:r>
          </a:p>
          <a:p>
            <a:pPr>
              <a:lnSpc>
                <a:spcPct val="150000"/>
              </a:lnSpc>
            </a:pPr>
            <a:endParaRPr lang="en-GB" dirty="0"/>
          </a:p>
          <a:p>
            <a:pPr>
              <a:lnSpc>
                <a:spcPct val="100000"/>
              </a:lnSpc>
            </a:pPr>
            <a:r>
              <a:rPr lang="en-GB" dirty="0"/>
              <a:t>•  Set expectations with your team</a:t>
            </a:r>
          </a:p>
          <a:p>
            <a:pPr>
              <a:lnSpc>
                <a:spcPct val="100000"/>
              </a:lnSpc>
            </a:pPr>
            <a:endParaRPr lang="en-GB" dirty="0"/>
          </a:p>
          <a:p>
            <a:pPr>
              <a:lnSpc>
                <a:spcPct val="100000"/>
              </a:lnSpc>
            </a:pPr>
            <a:r>
              <a:rPr lang="en-GB" dirty="0"/>
              <a:t>•  Have discussions about what we consider a Safe Space</a:t>
            </a:r>
          </a:p>
          <a:p>
            <a:pPr>
              <a:lnSpc>
                <a:spcPct val="100000"/>
              </a:lnSpc>
            </a:pPr>
            <a:endParaRPr lang="en-GB" dirty="0"/>
          </a:p>
          <a:p>
            <a:pPr>
              <a:lnSpc>
                <a:spcPct val="100000"/>
              </a:lnSpc>
            </a:pPr>
            <a:r>
              <a:rPr lang="en-GB" dirty="0"/>
              <a:t>•  Determine where Safe Spaces will be in your organisation</a:t>
            </a:r>
          </a:p>
          <a:p>
            <a:pPr>
              <a:lnSpc>
                <a:spcPct val="100000"/>
              </a:lnSpc>
            </a:pPr>
            <a:endParaRPr lang="en-GB" dirty="0"/>
          </a:p>
          <a:p>
            <a:pPr>
              <a:lnSpc>
                <a:spcPct val="100000"/>
              </a:lnSpc>
            </a:pPr>
            <a:r>
              <a:rPr lang="en-GB" dirty="0"/>
              <a:t>•  How will we ensure our staff are aware of the safe spaces scheme and are kept updated?</a:t>
            </a:r>
          </a:p>
          <a:p>
            <a:pPr>
              <a:lnSpc>
                <a:spcPct val="100000"/>
              </a:lnSpc>
            </a:pPr>
            <a:endParaRPr lang="en-GB" dirty="0"/>
          </a:p>
          <a:p>
            <a:pPr>
              <a:lnSpc>
                <a:spcPct val="100000"/>
              </a:lnSpc>
            </a:pPr>
            <a:r>
              <a:rPr lang="en-GB" dirty="0"/>
              <a:t>•  Get in touch with the local Police, community safety partnerships, and where applicable, shopping centre management</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8</a:t>
            </a:fld>
            <a:endParaRPr lang="en-GB"/>
          </a:p>
        </p:txBody>
      </p:sp>
    </p:spTree>
    <p:extLst>
      <p:ext uri="{BB962C8B-B14F-4D97-AF65-F5344CB8AC3E}">
        <p14:creationId xmlns:p14="http://schemas.microsoft.com/office/powerpoint/2010/main" val="3240477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latin typeface="+mn-lt"/>
              </a:rPr>
              <a:t>As each business is different, there is no “one size fits all” approach for choosing Safe Spaces. And each location is different, so the Safe Spaces will differ for each site too.</a:t>
            </a:r>
          </a:p>
          <a:p>
            <a:endParaRPr lang="en-GB" sz="1200" b="0" i="0" u="none" strike="noStrike" baseline="0" dirty="0">
              <a:latin typeface="+mn-lt"/>
            </a:endParaRPr>
          </a:p>
          <a:p>
            <a:r>
              <a:rPr lang="en-GB" sz="1200" b="1" i="0" u="none" strike="noStrike" baseline="0" dirty="0">
                <a:solidFill>
                  <a:srgbClr val="FF0000"/>
                </a:solidFill>
                <a:latin typeface="+mn-lt"/>
              </a:rPr>
              <a:t>Exercise:</a:t>
            </a:r>
          </a:p>
          <a:p>
            <a:endParaRPr lang="en-GB" sz="1200" b="1" i="0" u="none" strike="noStrike" baseline="0" dirty="0">
              <a:solidFill>
                <a:srgbClr val="FF0000"/>
              </a:solidFill>
              <a:latin typeface="+mn-lt"/>
            </a:endParaRPr>
          </a:p>
          <a:p>
            <a:r>
              <a:rPr lang="en-GB" sz="1200" b="0" i="0" u="none" strike="noStrike" baseline="0" dirty="0">
                <a:solidFill>
                  <a:srgbClr val="FF0000"/>
                </a:solidFill>
                <a:latin typeface="+mn-lt"/>
              </a:rPr>
              <a:t>Have a discussion with your Team about where your Safe Spaces can be.</a:t>
            </a:r>
          </a:p>
          <a:p>
            <a:endParaRPr lang="en-GB" sz="1200" b="0" i="0" u="none" strike="noStrike" baseline="0" dirty="0">
              <a:solidFill>
                <a:srgbClr val="FF0000"/>
              </a:solidFill>
              <a:latin typeface="+mn-lt"/>
            </a:endParaRPr>
          </a:p>
          <a:p>
            <a:r>
              <a:rPr lang="en-GB" sz="1200" b="0" i="0" u="none" strike="noStrike" baseline="0" dirty="0">
                <a:latin typeface="+mn-lt"/>
              </a:rPr>
              <a:t>Use the next slide to see what you need to consider when choosing your Safe Spaces.</a:t>
            </a:r>
          </a:p>
          <a:p>
            <a:endParaRPr lang="en-GB" dirty="0"/>
          </a:p>
        </p:txBody>
      </p:sp>
      <p:sp>
        <p:nvSpPr>
          <p:cNvPr id="4" name="Slide Number Placeholder 3"/>
          <p:cNvSpPr>
            <a:spLocks noGrp="1"/>
          </p:cNvSpPr>
          <p:nvPr>
            <p:ph type="sldNum" sz="quarter" idx="5"/>
          </p:nvPr>
        </p:nvSpPr>
        <p:spPr/>
        <p:txBody>
          <a:bodyPr/>
          <a:lstStyle/>
          <a:p>
            <a:fld id="{D9F3BB4C-AA7D-624A-A685-C75CAA506017}" type="slidenum">
              <a:rPr lang="en-GB" smtClean="0"/>
              <a:t>9</a:t>
            </a:fld>
            <a:endParaRPr lang="en-GB"/>
          </a:p>
        </p:txBody>
      </p:sp>
    </p:spTree>
    <p:extLst>
      <p:ext uri="{BB962C8B-B14F-4D97-AF65-F5344CB8AC3E}">
        <p14:creationId xmlns:p14="http://schemas.microsoft.com/office/powerpoint/2010/main" val="2963373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54E7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EAC69-2AC0-7A96-E4DC-59787712E907}"/>
              </a:ext>
            </a:extLst>
          </p:cNvPr>
          <p:cNvPicPr>
            <a:picLocks noChangeAspect="1"/>
          </p:cNvPicPr>
          <p:nvPr userDrawn="1"/>
        </p:nvPicPr>
        <p:blipFill>
          <a:blip r:embed="rId2">
            <a:alphaModFix amt="15000"/>
          </a:blip>
          <a:srcRect t="1258" b="7100"/>
          <a:stretch/>
        </p:blipFill>
        <p:spPr>
          <a:xfrm>
            <a:off x="0" y="1"/>
            <a:ext cx="12192000" cy="6858000"/>
          </a:xfrm>
          <a:prstGeom prst="rect">
            <a:avLst/>
          </a:prstGeom>
        </p:spPr>
      </p:pic>
      <p:pic>
        <p:nvPicPr>
          <p:cNvPr id="28" name="Picture 27">
            <a:extLst>
              <a:ext uri="{FF2B5EF4-FFF2-40B4-BE49-F238E27FC236}">
                <a16:creationId xmlns:a16="http://schemas.microsoft.com/office/drawing/2014/main" id="{F20D5E3F-0873-D89A-2B97-E4F9A7C576CA}"/>
              </a:ext>
            </a:extLst>
          </p:cNvPr>
          <p:cNvPicPr>
            <a:picLocks noChangeAspect="1"/>
          </p:cNvPicPr>
          <p:nvPr userDrawn="1"/>
        </p:nvPicPr>
        <p:blipFill>
          <a:blip r:embed="rId3"/>
          <a:stretch>
            <a:fillRect/>
          </a:stretch>
        </p:blipFill>
        <p:spPr>
          <a:xfrm>
            <a:off x="3343062" y="508318"/>
            <a:ext cx="5410947" cy="5841363"/>
          </a:xfrm>
          <a:prstGeom prst="rect">
            <a:avLst/>
          </a:prstGeom>
        </p:spPr>
      </p:pic>
      <p:pic>
        <p:nvPicPr>
          <p:cNvPr id="11" name="Picture 10" descr="A black and blue sign with blue text&#10;&#10;Description automatically generated">
            <a:extLst>
              <a:ext uri="{FF2B5EF4-FFF2-40B4-BE49-F238E27FC236}">
                <a16:creationId xmlns:a16="http://schemas.microsoft.com/office/drawing/2014/main" id="{B225FB73-DAC5-CAAD-82BA-F663C055C733}"/>
              </a:ext>
            </a:extLst>
          </p:cNvPr>
          <p:cNvPicPr>
            <a:picLocks noChangeAspect="1"/>
          </p:cNvPicPr>
          <p:nvPr userDrawn="1"/>
        </p:nvPicPr>
        <p:blipFill>
          <a:blip r:embed="rId4"/>
          <a:stretch>
            <a:fillRect/>
          </a:stretch>
        </p:blipFill>
        <p:spPr>
          <a:xfrm>
            <a:off x="4599825" y="2095569"/>
            <a:ext cx="2992347" cy="1079271"/>
          </a:xfrm>
          <a:prstGeom prst="rect">
            <a:avLst/>
          </a:prstGeom>
        </p:spPr>
      </p:pic>
      <p:sp>
        <p:nvSpPr>
          <p:cNvPr id="13" name="Picture Placeholder 12">
            <a:extLst>
              <a:ext uri="{FF2B5EF4-FFF2-40B4-BE49-F238E27FC236}">
                <a16:creationId xmlns:a16="http://schemas.microsoft.com/office/drawing/2014/main" id="{E95F4B55-771D-B059-4C43-34CBAFD7AFAF}"/>
              </a:ext>
            </a:extLst>
          </p:cNvPr>
          <p:cNvSpPr>
            <a:spLocks noGrp="1"/>
          </p:cNvSpPr>
          <p:nvPr>
            <p:ph type="pic" sz="quarter" idx="10" hasCustomPrompt="1"/>
          </p:nvPr>
        </p:nvSpPr>
        <p:spPr>
          <a:xfrm>
            <a:off x="3931280" y="4498391"/>
            <a:ext cx="4329440" cy="1556358"/>
          </a:xfrm>
        </p:spPr>
        <p:txBody>
          <a:bodyPr anchor="ctr"/>
          <a:lstStyle>
            <a:lvl1pPr marL="0" indent="0" algn="ctr">
              <a:buNone/>
              <a:defRPr/>
            </a:lvl1pPr>
          </a:lstStyle>
          <a:p>
            <a:r>
              <a:rPr lang="en-GB" dirty="0"/>
              <a:t>Click here to add your logo</a:t>
            </a:r>
          </a:p>
        </p:txBody>
      </p:sp>
      <p:pic>
        <p:nvPicPr>
          <p:cNvPr id="30" name="Picture 29">
            <a:extLst>
              <a:ext uri="{FF2B5EF4-FFF2-40B4-BE49-F238E27FC236}">
                <a16:creationId xmlns:a16="http://schemas.microsoft.com/office/drawing/2014/main" id="{3045115D-5021-E752-6E15-F6A80A9F58C0}"/>
              </a:ext>
            </a:extLst>
          </p:cNvPr>
          <p:cNvPicPr>
            <a:picLocks noChangeAspect="1"/>
          </p:cNvPicPr>
          <p:nvPr userDrawn="1"/>
        </p:nvPicPr>
        <p:blipFill>
          <a:blip r:embed="rId5"/>
          <a:stretch>
            <a:fillRect/>
          </a:stretch>
        </p:blipFill>
        <p:spPr>
          <a:xfrm>
            <a:off x="4462884" y="3386619"/>
            <a:ext cx="3266228" cy="933806"/>
          </a:xfrm>
          <a:prstGeom prst="rect">
            <a:avLst/>
          </a:prstGeom>
        </p:spPr>
      </p:pic>
    </p:spTree>
    <p:extLst>
      <p:ext uri="{BB962C8B-B14F-4D97-AF65-F5344CB8AC3E}">
        <p14:creationId xmlns:p14="http://schemas.microsoft.com/office/powerpoint/2010/main" val="57887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D20E3A-A145-446E-EDDC-A7C35EB33024}"/>
              </a:ext>
            </a:extLst>
          </p:cNvPr>
          <p:cNvSpPr/>
          <p:nvPr userDrawn="1"/>
        </p:nvSpPr>
        <p:spPr>
          <a:xfrm>
            <a:off x="0" y="6431906"/>
            <a:ext cx="8909050" cy="426094"/>
          </a:xfrm>
          <a:prstGeom prst="rect">
            <a:avLst/>
          </a:prstGeom>
          <a:solidFill>
            <a:srgbClr val="154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6820F0F-638C-2E87-29B3-7C301BB6591B}"/>
              </a:ext>
            </a:extLst>
          </p:cNvPr>
          <p:cNvSpPr txBox="1"/>
          <p:nvPr userDrawn="1"/>
        </p:nvSpPr>
        <p:spPr>
          <a:xfrm>
            <a:off x="155878" y="6513992"/>
            <a:ext cx="2212041" cy="261610"/>
          </a:xfrm>
          <a:prstGeom prst="rect">
            <a:avLst/>
          </a:prstGeom>
          <a:noFill/>
        </p:spPr>
        <p:txBody>
          <a:bodyPr wrap="square" rtlCol="0">
            <a:spAutoFit/>
          </a:bodyPr>
          <a:lstStyle/>
          <a:p>
            <a:r>
              <a:rPr lang="en-GB" sz="1050" dirty="0">
                <a:solidFill>
                  <a:schemeClr val="bg1"/>
                </a:solidFill>
                <a:latin typeface=""/>
              </a:rPr>
              <a:t>nbcc.police.uk</a:t>
            </a:r>
          </a:p>
        </p:txBody>
      </p:sp>
      <p:sp>
        <p:nvSpPr>
          <p:cNvPr id="36" name="Text Placeholder 21">
            <a:extLst>
              <a:ext uri="{FF2B5EF4-FFF2-40B4-BE49-F238E27FC236}">
                <a16:creationId xmlns:a16="http://schemas.microsoft.com/office/drawing/2014/main" id="{57011F2D-56D1-BDA2-7F77-CEE7476DED72}"/>
              </a:ext>
            </a:extLst>
          </p:cNvPr>
          <p:cNvSpPr>
            <a:spLocks noGrp="1"/>
          </p:cNvSpPr>
          <p:nvPr>
            <p:ph type="body" sz="quarter" idx="11" hasCustomPrompt="1"/>
          </p:nvPr>
        </p:nvSpPr>
        <p:spPr>
          <a:xfrm>
            <a:off x="531626" y="522879"/>
            <a:ext cx="10955524" cy="584293"/>
          </a:xfrm>
        </p:spPr>
        <p:txBody>
          <a:bodyPr lIns="0">
            <a:noAutofit/>
          </a:bodyPr>
          <a:lstStyle>
            <a:lvl1pPr marL="0" indent="0">
              <a:buNone/>
              <a:defRPr sz="4000" b="1" i="0">
                <a:solidFill>
                  <a:srgbClr val="154E7A"/>
                </a:solidFill>
                <a:latin typeface="Avenir Heavy" panose="02000503020000020003" pitchFamily="2" charset="0"/>
                <a:ea typeface="Verdana" panose="020B0604030504040204" pitchFamily="34" charset="0"/>
                <a:cs typeface="Verdana" panose="020B0604030504040204" pitchFamily="34" charset="0"/>
              </a:defRPr>
            </a:lvl1pPr>
            <a:lvl2pPr marL="457200" indent="0">
              <a:buNone/>
              <a:defRPr b="1">
                <a:solidFill>
                  <a:srgbClr val="154E7A"/>
                </a:solidFill>
                <a:latin typeface="Nunito Sans Normal" pitchFamily="2" charset="77"/>
              </a:defRPr>
            </a:lvl2pPr>
            <a:lvl3pPr marL="914400" indent="0">
              <a:buNone/>
              <a:defRPr b="1">
                <a:solidFill>
                  <a:srgbClr val="154E7A"/>
                </a:solidFill>
                <a:latin typeface="Nunito Sans Normal" pitchFamily="2" charset="77"/>
              </a:defRPr>
            </a:lvl3pPr>
            <a:lvl4pPr marL="1371600" indent="0">
              <a:buNone/>
              <a:defRPr b="1">
                <a:solidFill>
                  <a:srgbClr val="154E7A"/>
                </a:solidFill>
                <a:latin typeface="Nunito Sans Normal" pitchFamily="2" charset="77"/>
              </a:defRPr>
            </a:lvl4pPr>
            <a:lvl5pPr marL="1828800" indent="0">
              <a:buNone/>
              <a:defRPr b="1">
                <a:solidFill>
                  <a:srgbClr val="154E7A"/>
                </a:solidFill>
                <a:latin typeface="Nunito Sans Normal" pitchFamily="2" charset="77"/>
              </a:defRPr>
            </a:lvl5pPr>
          </a:lstStyle>
          <a:p>
            <a:pPr lvl="0"/>
            <a:r>
              <a:rPr lang="en-GB" dirty="0"/>
              <a:t>Heading</a:t>
            </a:r>
          </a:p>
        </p:txBody>
      </p:sp>
      <p:pic>
        <p:nvPicPr>
          <p:cNvPr id="6" name="Picture 5" descr="A black and blue sign with blue text&#10;&#10;Description automatically generated">
            <a:extLst>
              <a:ext uri="{FF2B5EF4-FFF2-40B4-BE49-F238E27FC236}">
                <a16:creationId xmlns:a16="http://schemas.microsoft.com/office/drawing/2014/main" id="{63222266-D967-F7BB-FFB4-4CC206147C2F}"/>
              </a:ext>
            </a:extLst>
          </p:cNvPr>
          <p:cNvPicPr>
            <a:picLocks noChangeAspect="1"/>
          </p:cNvPicPr>
          <p:nvPr userDrawn="1"/>
        </p:nvPicPr>
        <p:blipFill>
          <a:blip r:embed="rId2"/>
          <a:stretch>
            <a:fillRect/>
          </a:stretch>
        </p:blipFill>
        <p:spPr>
          <a:xfrm>
            <a:off x="10880098" y="6382402"/>
            <a:ext cx="1156024" cy="416952"/>
          </a:xfrm>
          <a:prstGeom prst="rect">
            <a:avLst/>
          </a:prstGeom>
        </p:spPr>
      </p:pic>
      <p:pic>
        <p:nvPicPr>
          <p:cNvPr id="9" name="Picture 8" descr="A white rectangular sign with blue text&#10;&#10;Description automatically generated">
            <a:extLst>
              <a:ext uri="{FF2B5EF4-FFF2-40B4-BE49-F238E27FC236}">
                <a16:creationId xmlns:a16="http://schemas.microsoft.com/office/drawing/2014/main" id="{2BFE145C-77B3-5336-2A5E-12AF46884D4C}"/>
              </a:ext>
            </a:extLst>
          </p:cNvPr>
          <p:cNvPicPr>
            <a:picLocks noChangeAspect="1"/>
          </p:cNvPicPr>
          <p:nvPr userDrawn="1"/>
        </p:nvPicPr>
        <p:blipFill>
          <a:blip r:embed="rId3"/>
          <a:srcRect l="4984" t="17243" r="4689" b="17374"/>
          <a:stretch/>
        </p:blipFill>
        <p:spPr>
          <a:xfrm>
            <a:off x="8512179" y="6406164"/>
            <a:ext cx="2212041" cy="457774"/>
          </a:xfrm>
          <a:prstGeom prst="rect">
            <a:avLst/>
          </a:prstGeom>
        </p:spPr>
      </p:pic>
    </p:spTree>
    <p:extLst>
      <p:ext uri="{BB962C8B-B14F-4D97-AF65-F5344CB8AC3E}">
        <p14:creationId xmlns:p14="http://schemas.microsoft.com/office/powerpoint/2010/main" val="263866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watermark">
    <p:spTree>
      <p:nvGrpSpPr>
        <p:cNvPr id="1" name=""/>
        <p:cNvGrpSpPr/>
        <p:nvPr/>
      </p:nvGrpSpPr>
      <p:grpSpPr>
        <a:xfrm>
          <a:off x="0" y="0"/>
          <a:ext cx="0" cy="0"/>
          <a:chOff x="0" y="0"/>
          <a:chExt cx="0" cy="0"/>
        </a:xfrm>
      </p:grpSpPr>
      <p:pic>
        <p:nvPicPr>
          <p:cNvPr id="6" name="Picture 5" descr="A white square with black border&#10;&#10;Description automatically generated">
            <a:extLst>
              <a:ext uri="{FF2B5EF4-FFF2-40B4-BE49-F238E27FC236}">
                <a16:creationId xmlns:a16="http://schemas.microsoft.com/office/drawing/2014/main" id="{9B43C43F-02D4-4F35-D21B-1584B6FDF16F}"/>
              </a:ext>
            </a:extLst>
          </p:cNvPr>
          <p:cNvPicPr>
            <a:picLocks noChangeAspect="1"/>
          </p:cNvPicPr>
          <p:nvPr userDrawn="1"/>
        </p:nvPicPr>
        <p:blipFill>
          <a:blip r:embed="rId2"/>
          <a:stretch>
            <a:fillRect/>
          </a:stretch>
        </p:blipFill>
        <p:spPr>
          <a:xfrm>
            <a:off x="8284464" y="0"/>
            <a:ext cx="3907536" cy="3907536"/>
          </a:xfrm>
          <a:prstGeom prst="rect">
            <a:avLst/>
          </a:prstGeom>
        </p:spPr>
      </p:pic>
      <p:sp>
        <p:nvSpPr>
          <p:cNvPr id="36" name="Text Placeholder 21">
            <a:extLst>
              <a:ext uri="{FF2B5EF4-FFF2-40B4-BE49-F238E27FC236}">
                <a16:creationId xmlns:a16="http://schemas.microsoft.com/office/drawing/2014/main" id="{57011F2D-56D1-BDA2-7F77-CEE7476DED72}"/>
              </a:ext>
            </a:extLst>
          </p:cNvPr>
          <p:cNvSpPr>
            <a:spLocks noGrp="1"/>
          </p:cNvSpPr>
          <p:nvPr>
            <p:ph type="body" sz="quarter" idx="11" hasCustomPrompt="1"/>
          </p:nvPr>
        </p:nvSpPr>
        <p:spPr>
          <a:xfrm>
            <a:off x="531626" y="522879"/>
            <a:ext cx="10955524" cy="584293"/>
          </a:xfrm>
        </p:spPr>
        <p:txBody>
          <a:bodyPr lIns="0">
            <a:noAutofit/>
          </a:bodyPr>
          <a:lstStyle>
            <a:lvl1pPr marL="0" indent="0">
              <a:buNone/>
              <a:defRPr sz="4000" b="1" i="0">
                <a:solidFill>
                  <a:srgbClr val="154E7A"/>
                </a:solidFill>
                <a:latin typeface="Avenir Heavy" panose="02000503020000020003" pitchFamily="2" charset="0"/>
                <a:ea typeface="Verdana" panose="020B0604030504040204" pitchFamily="34" charset="0"/>
                <a:cs typeface="Verdana" panose="020B0604030504040204" pitchFamily="34" charset="0"/>
              </a:defRPr>
            </a:lvl1pPr>
            <a:lvl2pPr marL="457200" indent="0">
              <a:buNone/>
              <a:defRPr b="1">
                <a:solidFill>
                  <a:srgbClr val="154E7A"/>
                </a:solidFill>
                <a:latin typeface="Nunito Sans Normal" pitchFamily="2" charset="77"/>
              </a:defRPr>
            </a:lvl2pPr>
            <a:lvl3pPr marL="914400" indent="0">
              <a:buNone/>
              <a:defRPr b="1">
                <a:solidFill>
                  <a:srgbClr val="154E7A"/>
                </a:solidFill>
                <a:latin typeface="Nunito Sans Normal" pitchFamily="2" charset="77"/>
              </a:defRPr>
            </a:lvl3pPr>
            <a:lvl4pPr marL="1371600" indent="0">
              <a:buNone/>
              <a:defRPr b="1">
                <a:solidFill>
                  <a:srgbClr val="154E7A"/>
                </a:solidFill>
                <a:latin typeface="Nunito Sans Normal" pitchFamily="2" charset="77"/>
              </a:defRPr>
            </a:lvl4pPr>
            <a:lvl5pPr marL="1828800" indent="0">
              <a:buNone/>
              <a:defRPr b="1">
                <a:solidFill>
                  <a:srgbClr val="154E7A"/>
                </a:solidFill>
                <a:latin typeface="Nunito Sans Normal" pitchFamily="2" charset="77"/>
              </a:defRPr>
            </a:lvl5pPr>
          </a:lstStyle>
          <a:p>
            <a:pPr lvl="0"/>
            <a:r>
              <a:rPr lang="en-GB" dirty="0"/>
              <a:t>Heading</a:t>
            </a:r>
          </a:p>
        </p:txBody>
      </p:sp>
      <p:sp>
        <p:nvSpPr>
          <p:cNvPr id="3" name="Rectangle 2">
            <a:extLst>
              <a:ext uri="{FF2B5EF4-FFF2-40B4-BE49-F238E27FC236}">
                <a16:creationId xmlns:a16="http://schemas.microsoft.com/office/drawing/2014/main" id="{12FC7994-BD71-7482-FACD-D29029BA090E}"/>
              </a:ext>
            </a:extLst>
          </p:cNvPr>
          <p:cNvSpPr/>
          <p:nvPr userDrawn="1"/>
        </p:nvSpPr>
        <p:spPr>
          <a:xfrm>
            <a:off x="0" y="6431906"/>
            <a:ext cx="8909050" cy="426094"/>
          </a:xfrm>
          <a:prstGeom prst="rect">
            <a:avLst/>
          </a:prstGeom>
          <a:solidFill>
            <a:srgbClr val="154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E01F341-526F-EC0D-3F70-F73E2E76FB05}"/>
              </a:ext>
            </a:extLst>
          </p:cNvPr>
          <p:cNvSpPr txBox="1"/>
          <p:nvPr userDrawn="1"/>
        </p:nvSpPr>
        <p:spPr>
          <a:xfrm>
            <a:off x="155878" y="6513992"/>
            <a:ext cx="2212041" cy="261610"/>
          </a:xfrm>
          <a:prstGeom prst="rect">
            <a:avLst/>
          </a:prstGeom>
          <a:noFill/>
        </p:spPr>
        <p:txBody>
          <a:bodyPr wrap="square" rtlCol="0">
            <a:spAutoFit/>
          </a:bodyPr>
          <a:lstStyle/>
          <a:p>
            <a:r>
              <a:rPr lang="en-GB" sz="1050" dirty="0">
                <a:solidFill>
                  <a:schemeClr val="bg1"/>
                </a:solidFill>
                <a:latin typeface=""/>
              </a:rPr>
              <a:t>nbcc.police.uk</a:t>
            </a:r>
          </a:p>
        </p:txBody>
      </p:sp>
      <p:pic>
        <p:nvPicPr>
          <p:cNvPr id="5" name="Picture 4" descr="A black and blue sign with blue text&#10;&#10;Description automatically generated">
            <a:extLst>
              <a:ext uri="{FF2B5EF4-FFF2-40B4-BE49-F238E27FC236}">
                <a16:creationId xmlns:a16="http://schemas.microsoft.com/office/drawing/2014/main" id="{BD05C604-9108-5EF8-FB22-AD882FEB4F0B}"/>
              </a:ext>
            </a:extLst>
          </p:cNvPr>
          <p:cNvPicPr>
            <a:picLocks noChangeAspect="1"/>
          </p:cNvPicPr>
          <p:nvPr userDrawn="1"/>
        </p:nvPicPr>
        <p:blipFill>
          <a:blip r:embed="rId3"/>
          <a:stretch>
            <a:fillRect/>
          </a:stretch>
        </p:blipFill>
        <p:spPr>
          <a:xfrm>
            <a:off x="10880098" y="6382402"/>
            <a:ext cx="1156024" cy="416952"/>
          </a:xfrm>
          <a:prstGeom prst="rect">
            <a:avLst/>
          </a:prstGeom>
        </p:spPr>
      </p:pic>
      <p:pic>
        <p:nvPicPr>
          <p:cNvPr id="7" name="Picture 6" descr="A white rectangular sign with blue text&#10;&#10;Description automatically generated">
            <a:extLst>
              <a:ext uri="{FF2B5EF4-FFF2-40B4-BE49-F238E27FC236}">
                <a16:creationId xmlns:a16="http://schemas.microsoft.com/office/drawing/2014/main" id="{18236E96-FBB3-DBE9-7EDA-653B9B90E05A}"/>
              </a:ext>
            </a:extLst>
          </p:cNvPr>
          <p:cNvPicPr>
            <a:picLocks noChangeAspect="1"/>
          </p:cNvPicPr>
          <p:nvPr userDrawn="1"/>
        </p:nvPicPr>
        <p:blipFill>
          <a:blip r:embed="rId4"/>
          <a:srcRect l="4984" t="17243" r="4689" b="17374"/>
          <a:stretch/>
        </p:blipFill>
        <p:spPr>
          <a:xfrm>
            <a:off x="8512179" y="6406164"/>
            <a:ext cx="2212041" cy="457774"/>
          </a:xfrm>
          <a:prstGeom prst="rect">
            <a:avLst/>
          </a:prstGeom>
        </p:spPr>
      </p:pic>
    </p:spTree>
    <p:extLst>
      <p:ext uri="{BB962C8B-B14F-4D97-AF65-F5344CB8AC3E}">
        <p14:creationId xmlns:p14="http://schemas.microsoft.com/office/powerpoint/2010/main" val="2864785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Text Box">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CE819A2-F493-1E77-86E0-B1644E154161}"/>
              </a:ext>
            </a:extLst>
          </p:cNvPr>
          <p:cNvSpPr>
            <a:spLocks noGrp="1"/>
          </p:cNvSpPr>
          <p:nvPr>
            <p:ph type="body" sz="quarter" idx="11" hasCustomPrompt="1"/>
          </p:nvPr>
        </p:nvSpPr>
        <p:spPr>
          <a:xfrm>
            <a:off x="531626" y="522879"/>
            <a:ext cx="10955524" cy="584293"/>
          </a:xfrm>
        </p:spPr>
        <p:txBody>
          <a:bodyPr lIns="0">
            <a:noAutofit/>
          </a:bodyPr>
          <a:lstStyle>
            <a:lvl1pPr marL="0" indent="0">
              <a:buNone/>
              <a:defRPr sz="4000" b="1" i="0">
                <a:solidFill>
                  <a:srgbClr val="154E7A"/>
                </a:solidFill>
                <a:latin typeface="Avenir Heavy" panose="02000503020000020003" pitchFamily="2" charset="0"/>
                <a:ea typeface="Verdana" panose="020B0604030504040204" pitchFamily="34" charset="0"/>
                <a:cs typeface="Verdana" panose="020B0604030504040204" pitchFamily="34" charset="0"/>
              </a:defRPr>
            </a:lvl1pPr>
            <a:lvl2pPr marL="457200" indent="0">
              <a:buNone/>
              <a:defRPr b="1">
                <a:solidFill>
                  <a:srgbClr val="154E7A"/>
                </a:solidFill>
                <a:latin typeface="Nunito Sans Normal" pitchFamily="2" charset="77"/>
              </a:defRPr>
            </a:lvl2pPr>
            <a:lvl3pPr marL="914400" indent="0">
              <a:buNone/>
              <a:defRPr b="1">
                <a:solidFill>
                  <a:srgbClr val="154E7A"/>
                </a:solidFill>
                <a:latin typeface="Nunito Sans Normal" pitchFamily="2" charset="77"/>
              </a:defRPr>
            </a:lvl3pPr>
            <a:lvl4pPr marL="1371600" indent="0">
              <a:buNone/>
              <a:defRPr b="1">
                <a:solidFill>
                  <a:srgbClr val="154E7A"/>
                </a:solidFill>
                <a:latin typeface="Nunito Sans Normal" pitchFamily="2" charset="77"/>
              </a:defRPr>
            </a:lvl4pPr>
            <a:lvl5pPr marL="1828800" indent="0">
              <a:buNone/>
              <a:defRPr b="1">
                <a:solidFill>
                  <a:srgbClr val="154E7A"/>
                </a:solidFill>
                <a:latin typeface="Nunito Sans Normal" pitchFamily="2" charset="77"/>
              </a:defRPr>
            </a:lvl5pPr>
          </a:lstStyle>
          <a:p>
            <a:pPr lvl="0"/>
            <a:r>
              <a:rPr lang="en-GB" dirty="0"/>
              <a:t>Heading</a:t>
            </a:r>
          </a:p>
        </p:txBody>
      </p:sp>
      <p:sp>
        <p:nvSpPr>
          <p:cNvPr id="24" name="Text Placeholder 23">
            <a:extLst>
              <a:ext uri="{FF2B5EF4-FFF2-40B4-BE49-F238E27FC236}">
                <a16:creationId xmlns:a16="http://schemas.microsoft.com/office/drawing/2014/main" id="{1C1CB899-78B1-DD18-6663-D36A0DBD0D5F}"/>
              </a:ext>
            </a:extLst>
          </p:cNvPr>
          <p:cNvSpPr>
            <a:spLocks noGrp="1"/>
          </p:cNvSpPr>
          <p:nvPr>
            <p:ph type="body" sz="quarter" idx="12" hasCustomPrompt="1"/>
          </p:nvPr>
        </p:nvSpPr>
        <p:spPr>
          <a:xfrm>
            <a:off x="531813" y="1429595"/>
            <a:ext cx="10955337" cy="4520730"/>
          </a:xfrm>
        </p:spPr>
        <p:txBody>
          <a:bodyPr lIns="0">
            <a:normAutofit/>
          </a:bodyPr>
          <a:lstStyle>
            <a:lvl1pPr marL="0" indent="0">
              <a:lnSpc>
                <a:spcPct val="100000"/>
              </a:lnSpc>
              <a:spcBef>
                <a:spcPts val="0"/>
              </a:spcBef>
              <a:buFontTx/>
              <a:buNone/>
              <a:defRPr sz="1600">
                <a:solidFill>
                  <a:srgbClr val="154E7A"/>
                </a:solidFill>
                <a:latin typeface="Nunito Sans Normal"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Text box</a:t>
            </a:r>
          </a:p>
        </p:txBody>
      </p:sp>
      <p:sp>
        <p:nvSpPr>
          <p:cNvPr id="6" name="Rectangle 5">
            <a:extLst>
              <a:ext uri="{FF2B5EF4-FFF2-40B4-BE49-F238E27FC236}">
                <a16:creationId xmlns:a16="http://schemas.microsoft.com/office/drawing/2014/main" id="{A5DEB041-B572-0749-EADF-DEADF71EBEFF}"/>
              </a:ext>
            </a:extLst>
          </p:cNvPr>
          <p:cNvSpPr/>
          <p:nvPr userDrawn="1"/>
        </p:nvSpPr>
        <p:spPr>
          <a:xfrm>
            <a:off x="0" y="6431906"/>
            <a:ext cx="8909050" cy="426094"/>
          </a:xfrm>
          <a:prstGeom prst="rect">
            <a:avLst/>
          </a:prstGeom>
          <a:solidFill>
            <a:srgbClr val="154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22387CA-8731-BF15-B566-05241F55DD96}"/>
              </a:ext>
            </a:extLst>
          </p:cNvPr>
          <p:cNvSpPr txBox="1"/>
          <p:nvPr userDrawn="1"/>
        </p:nvSpPr>
        <p:spPr>
          <a:xfrm>
            <a:off x="155878" y="6513992"/>
            <a:ext cx="2212041" cy="261610"/>
          </a:xfrm>
          <a:prstGeom prst="rect">
            <a:avLst/>
          </a:prstGeom>
          <a:noFill/>
        </p:spPr>
        <p:txBody>
          <a:bodyPr wrap="square" rtlCol="0">
            <a:spAutoFit/>
          </a:bodyPr>
          <a:lstStyle/>
          <a:p>
            <a:r>
              <a:rPr lang="en-GB" sz="1050" dirty="0">
                <a:solidFill>
                  <a:schemeClr val="bg1"/>
                </a:solidFill>
                <a:latin typeface=""/>
              </a:rPr>
              <a:t>nbcc.police.uk</a:t>
            </a:r>
          </a:p>
        </p:txBody>
      </p:sp>
      <p:pic>
        <p:nvPicPr>
          <p:cNvPr id="8" name="Picture 7" descr="A black and blue sign with blue text&#10;&#10;Description automatically generated">
            <a:extLst>
              <a:ext uri="{FF2B5EF4-FFF2-40B4-BE49-F238E27FC236}">
                <a16:creationId xmlns:a16="http://schemas.microsoft.com/office/drawing/2014/main" id="{733B584C-6F07-355D-9647-DDAE1E9755C6}"/>
              </a:ext>
            </a:extLst>
          </p:cNvPr>
          <p:cNvPicPr>
            <a:picLocks noChangeAspect="1"/>
          </p:cNvPicPr>
          <p:nvPr userDrawn="1"/>
        </p:nvPicPr>
        <p:blipFill>
          <a:blip r:embed="rId2"/>
          <a:stretch>
            <a:fillRect/>
          </a:stretch>
        </p:blipFill>
        <p:spPr>
          <a:xfrm>
            <a:off x="10880098" y="6382402"/>
            <a:ext cx="1156024" cy="416952"/>
          </a:xfrm>
          <a:prstGeom prst="rect">
            <a:avLst/>
          </a:prstGeom>
        </p:spPr>
      </p:pic>
      <p:pic>
        <p:nvPicPr>
          <p:cNvPr id="9" name="Picture 8" descr="A white rectangular sign with blue text&#10;&#10;Description automatically generated">
            <a:extLst>
              <a:ext uri="{FF2B5EF4-FFF2-40B4-BE49-F238E27FC236}">
                <a16:creationId xmlns:a16="http://schemas.microsoft.com/office/drawing/2014/main" id="{99F8963B-EFDE-DD72-06CA-FE1E718F13AA}"/>
              </a:ext>
            </a:extLst>
          </p:cNvPr>
          <p:cNvPicPr>
            <a:picLocks noChangeAspect="1"/>
          </p:cNvPicPr>
          <p:nvPr userDrawn="1"/>
        </p:nvPicPr>
        <p:blipFill>
          <a:blip r:embed="rId3"/>
          <a:srcRect l="4984" t="17243" r="4689" b="17374"/>
          <a:stretch/>
        </p:blipFill>
        <p:spPr>
          <a:xfrm>
            <a:off x="8512179" y="6406164"/>
            <a:ext cx="2212041" cy="457774"/>
          </a:xfrm>
          <a:prstGeom prst="rect">
            <a:avLst/>
          </a:prstGeom>
        </p:spPr>
      </p:pic>
    </p:spTree>
    <p:extLst>
      <p:ext uri="{BB962C8B-B14F-4D97-AF65-F5344CB8AC3E}">
        <p14:creationId xmlns:p14="http://schemas.microsoft.com/office/powerpoint/2010/main" val="293160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Text Box and Watermark">
    <p:spTree>
      <p:nvGrpSpPr>
        <p:cNvPr id="1" name=""/>
        <p:cNvGrpSpPr/>
        <p:nvPr/>
      </p:nvGrpSpPr>
      <p:grpSpPr>
        <a:xfrm>
          <a:off x="0" y="0"/>
          <a:ext cx="0" cy="0"/>
          <a:chOff x="0" y="0"/>
          <a:chExt cx="0" cy="0"/>
        </a:xfrm>
      </p:grpSpPr>
      <p:pic>
        <p:nvPicPr>
          <p:cNvPr id="7" name="Picture 6" descr="A white square with black border&#10;&#10;Description automatically generated">
            <a:extLst>
              <a:ext uri="{FF2B5EF4-FFF2-40B4-BE49-F238E27FC236}">
                <a16:creationId xmlns:a16="http://schemas.microsoft.com/office/drawing/2014/main" id="{3D1F5D96-8959-90CD-B62F-0177D32B9BC7}"/>
              </a:ext>
            </a:extLst>
          </p:cNvPr>
          <p:cNvPicPr>
            <a:picLocks noChangeAspect="1"/>
          </p:cNvPicPr>
          <p:nvPr userDrawn="1"/>
        </p:nvPicPr>
        <p:blipFill>
          <a:blip r:embed="rId2"/>
          <a:stretch>
            <a:fillRect/>
          </a:stretch>
        </p:blipFill>
        <p:spPr>
          <a:xfrm>
            <a:off x="8284464" y="0"/>
            <a:ext cx="3907536" cy="3907536"/>
          </a:xfrm>
          <a:prstGeom prst="rect">
            <a:avLst/>
          </a:prstGeom>
        </p:spPr>
      </p:pic>
      <p:sp>
        <p:nvSpPr>
          <p:cNvPr id="22" name="Text Placeholder 21">
            <a:extLst>
              <a:ext uri="{FF2B5EF4-FFF2-40B4-BE49-F238E27FC236}">
                <a16:creationId xmlns:a16="http://schemas.microsoft.com/office/drawing/2014/main" id="{ECE819A2-F493-1E77-86E0-B1644E154161}"/>
              </a:ext>
            </a:extLst>
          </p:cNvPr>
          <p:cNvSpPr>
            <a:spLocks noGrp="1"/>
          </p:cNvSpPr>
          <p:nvPr>
            <p:ph type="body" sz="quarter" idx="11" hasCustomPrompt="1"/>
          </p:nvPr>
        </p:nvSpPr>
        <p:spPr>
          <a:xfrm>
            <a:off x="531626" y="522879"/>
            <a:ext cx="10955524" cy="584293"/>
          </a:xfrm>
        </p:spPr>
        <p:txBody>
          <a:bodyPr lIns="0">
            <a:noAutofit/>
          </a:bodyPr>
          <a:lstStyle>
            <a:lvl1pPr marL="0" indent="0">
              <a:buNone/>
              <a:defRPr sz="4000" b="1" i="0">
                <a:solidFill>
                  <a:srgbClr val="154E7A"/>
                </a:solidFill>
                <a:latin typeface="Avenir Heavy" panose="02000503020000020003" pitchFamily="2" charset="0"/>
                <a:ea typeface="Verdana" panose="020B0604030504040204" pitchFamily="34" charset="0"/>
                <a:cs typeface="Verdana" panose="020B0604030504040204" pitchFamily="34" charset="0"/>
              </a:defRPr>
            </a:lvl1pPr>
            <a:lvl2pPr marL="457200" indent="0">
              <a:buNone/>
              <a:defRPr b="1">
                <a:solidFill>
                  <a:srgbClr val="154E7A"/>
                </a:solidFill>
                <a:latin typeface="Nunito Sans Normal" pitchFamily="2" charset="77"/>
              </a:defRPr>
            </a:lvl2pPr>
            <a:lvl3pPr marL="914400" indent="0">
              <a:buNone/>
              <a:defRPr b="1">
                <a:solidFill>
                  <a:srgbClr val="154E7A"/>
                </a:solidFill>
                <a:latin typeface="Nunito Sans Normal" pitchFamily="2" charset="77"/>
              </a:defRPr>
            </a:lvl3pPr>
            <a:lvl4pPr marL="1371600" indent="0">
              <a:buNone/>
              <a:defRPr b="1">
                <a:solidFill>
                  <a:srgbClr val="154E7A"/>
                </a:solidFill>
                <a:latin typeface="Nunito Sans Normal" pitchFamily="2" charset="77"/>
              </a:defRPr>
            </a:lvl4pPr>
            <a:lvl5pPr marL="1828800" indent="0">
              <a:buNone/>
              <a:defRPr b="1">
                <a:solidFill>
                  <a:srgbClr val="154E7A"/>
                </a:solidFill>
                <a:latin typeface="Nunito Sans Normal" pitchFamily="2" charset="77"/>
              </a:defRPr>
            </a:lvl5pPr>
          </a:lstStyle>
          <a:p>
            <a:pPr lvl="0"/>
            <a:r>
              <a:rPr lang="en-GB" dirty="0"/>
              <a:t>Heading</a:t>
            </a:r>
          </a:p>
        </p:txBody>
      </p:sp>
      <p:sp>
        <p:nvSpPr>
          <p:cNvPr id="24" name="Text Placeholder 23">
            <a:extLst>
              <a:ext uri="{FF2B5EF4-FFF2-40B4-BE49-F238E27FC236}">
                <a16:creationId xmlns:a16="http://schemas.microsoft.com/office/drawing/2014/main" id="{1C1CB899-78B1-DD18-6663-D36A0DBD0D5F}"/>
              </a:ext>
            </a:extLst>
          </p:cNvPr>
          <p:cNvSpPr>
            <a:spLocks noGrp="1"/>
          </p:cNvSpPr>
          <p:nvPr>
            <p:ph type="body" sz="quarter" idx="12" hasCustomPrompt="1"/>
          </p:nvPr>
        </p:nvSpPr>
        <p:spPr>
          <a:xfrm>
            <a:off x="531813" y="1429595"/>
            <a:ext cx="10955337" cy="4520730"/>
          </a:xfrm>
        </p:spPr>
        <p:txBody>
          <a:bodyPr lIns="0">
            <a:normAutofit/>
          </a:bodyPr>
          <a:lstStyle>
            <a:lvl1pPr marL="0" indent="0">
              <a:lnSpc>
                <a:spcPct val="100000"/>
              </a:lnSpc>
              <a:spcBef>
                <a:spcPts val="0"/>
              </a:spcBef>
              <a:buNone/>
              <a:defRPr sz="1600">
                <a:solidFill>
                  <a:srgbClr val="154E7A"/>
                </a:solidFill>
                <a:latin typeface="Nunito Sans Normal"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Text box</a:t>
            </a:r>
          </a:p>
        </p:txBody>
      </p:sp>
      <p:sp>
        <p:nvSpPr>
          <p:cNvPr id="6" name="Rectangle 5">
            <a:extLst>
              <a:ext uri="{FF2B5EF4-FFF2-40B4-BE49-F238E27FC236}">
                <a16:creationId xmlns:a16="http://schemas.microsoft.com/office/drawing/2014/main" id="{ABCCBC8E-169C-D775-CC78-B5ED8904C9DF}"/>
              </a:ext>
            </a:extLst>
          </p:cNvPr>
          <p:cNvSpPr/>
          <p:nvPr userDrawn="1"/>
        </p:nvSpPr>
        <p:spPr>
          <a:xfrm>
            <a:off x="0" y="6431906"/>
            <a:ext cx="8909050" cy="426094"/>
          </a:xfrm>
          <a:prstGeom prst="rect">
            <a:avLst/>
          </a:prstGeom>
          <a:solidFill>
            <a:srgbClr val="154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DA8AE1A-BA48-1D9A-175B-1554C6C53533}"/>
              </a:ext>
            </a:extLst>
          </p:cNvPr>
          <p:cNvSpPr txBox="1"/>
          <p:nvPr userDrawn="1"/>
        </p:nvSpPr>
        <p:spPr>
          <a:xfrm>
            <a:off x="155878" y="6513992"/>
            <a:ext cx="2212041" cy="261610"/>
          </a:xfrm>
          <a:prstGeom prst="rect">
            <a:avLst/>
          </a:prstGeom>
          <a:noFill/>
        </p:spPr>
        <p:txBody>
          <a:bodyPr wrap="square" rtlCol="0">
            <a:spAutoFit/>
          </a:bodyPr>
          <a:lstStyle/>
          <a:p>
            <a:r>
              <a:rPr lang="en-GB" sz="1050" dirty="0">
                <a:solidFill>
                  <a:schemeClr val="bg1"/>
                </a:solidFill>
                <a:latin typeface=""/>
              </a:rPr>
              <a:t>nbcc.police.uk</a:t>
            </a:r>
          </a:p>
        </p:txBody>
      </p:sp>
      <p:pic>
        <p:nvPicPr>
          <p:cNvPr id="9" name="Picture 8" descr="A black and blue sign with blue text&#10;&#10;Description automatically generated">
            <a:extLst>
              <a:ext uri="{FF2B5EF4-FFF2-40B4-BE49-F238E27FC236}">
                <a16:creationId xmlns:a16="http://schemas.microsoft.com/office/drawing/2014/main" id="{B98D5765-0EDD-598F-5D2D-30B074052673}"/>
              </a:ext>
            </a:extLst>
          </p:cNvPr>
          <p:cNvPicPr>
            <a:picLocks noChangeAspect="1"/>
          </p:cNvPicPr>
          <p:nvPr userDrawn="1"/>
        </p:nvPicPr>
        <p:blipFill>
          <a:blip r:embed="rId3"/>
          <a:stretch>
            <a:fillRect/>
          </a:stretch>
        </p:blipFill>
        <p:spPr>
          <a:xfrm>
            <a:off x="10880098" y="6382402"/>
            <a:ext cx="1156024" cy="416952"/>
          </a:xfrm>
          <a:prstGeom prst="rect">
            <a:avLst/>
          </a:prstGeom>
        </p:spPr>
      </p:pic>
      <p:pic>
        <p:nvPicPr>
          <p:cNvPr id="10" name="Picture 9" descr="A white rectangular sign with blue text&#10;&#10;Description automatically generated">
            <a:extLst>
              <a:ext uri="{FF2B5EF4-FFF2-40B4-BE49-F238E27FC236}">
                <a16:creationId xmlns:a16="http://schemas.microsoft.com/office/drawing/2014/main" id="{E63CBE72-13CC-5642-43E8-953FA23D7EF4}"/>
              </a:ext>
            </a:extLst>
          </p:cNvPr>
          <p:cNvPicPr>
            <a:picLocks noChangeAspect="1"/>
          </p:cNvPicPr>
          <p:nvPr userDrawn="1"/>
        </p:nvPicPr>
        <p:blipFill>
          <a:blip r:embed="rId4"/>
          <a:srcRect l="4984" t="17243" r="4689" b="17374"/>
          <a:stretch/>
        </p:blipFill>
        <p:spPr>
          <a:xfrm>
            <a:off x="8512179" y="6406164"/>
            <a:ext cx="2212041" cy="457774"/>
          </a:xfrm>
          <a:prstGeom prst="rect">
            <a:avLst/>
          </a:prstGeom>
        </p:spPr>
      </p:pic>
    </p:spTree>
    <p:extLst>
      <p:ext uri="{BB962C8B-B14F-4D97-AF65-F5344CB8AC3E}">
        <p14:creationId xmlns:p14="http://schemas.microsoft.com/office/powerpoint/2010/main" val="62725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Image Left and Text Box">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0374EEE-9E45-EDF2-5EE1-5EFD22CD2F06}"/>
              </a:ext>
            </a:extLst>
          </p:cNvPr>
          <p:cNvSpPr>
            <a:spLocks noGrp="1"/>
          </p:cNvSpPr>
          <p:nvPr>
            <p:ph type="pic" sz="quarter" idx="13" hasCustomPrompt="1"/>
          </p:nvPr>
        </p:nvSpPr>
        <p:spPr>
          <a:xfrm>
            <a:off x="0" y="1"/>
            <a:ext cx="4716463" cy="6431282"/>
          </a:xfrm>
        </p:spPr>
        <p:txBody>
          <a:bodyPr tIns="0" anchor="ctr"/>
          <a:lstStyle>
            <a:lvl1pPr marL="0" indent="0" algn="ctr">
              <a:buNone/>
              <a:defRPr/>
            </a:lvl1pPr>
          </a:lstStyle>
          <a:p>
            <a:r>
              <a:rPr lang="en-GB" dirty="0"/>
              <a:t>Click here to add picture</a:t>
            </a:r>
          </a:p>
        </p:txBody>
      </p:sp>
      <p:sp>
        <p:nvSpPr>
          <p:cNvPr id="22" name="Text Placeholder 21">
            <a:extLst>
              <a:ext uri="{FF2B5EF4-FFF2-40B4-BE49-F238E27FC236}">
                <a16:creationId xmlns:a16="http://schemas.microsoft.com/office/drawing/2014/main" id="{ECE819A2-F493-1E77-86E0-B1644E154161}"/>
              </a:ext>
            </a:extLst>
          </p:cNvPr>
          <p:cNvSpPr>
            <a:spLocks noGrp="1"/>
          </p:cNvSpPr>
          <p:nvPr>
            <p:ph type="body" sz="quarter" idx="11" hasCustomPrompt="1"/>
          </p:nvPr>
        </p:nvSpPr>
        <p:spPr>
          <a:xfrm>
            <a:off x="5145213" y="522879"/>
            <a:ext cx="6633138" cy="584293"/>
          </a:xfrm>
        </p:spPr>
        <p:txBody>
          <a:bodyPr lIns="0">
            <a:noAutofit/>
          </a:bodyPr>
          <a:lstStyle>
            <a:lvl1pPr marL="0" indent="0">
              <a:buNone/>
              <a:defRPr sz="4000" b="1" i="0">
                <a:solidFill>
                  <a:srgbClr val="154E7A"/>
                </a:solidFill>
                <a:latin typeface="Avenir Heavy" panose="02000503020000020003" pitchFamily="2" charset="0"/>
                <a:ea typeface="Verdana" panose="020B0604030504040204" pitchFamily="34" charset="0"/>
                <a:cs typeface="Verdana" panose="020B0604030504040204" pitchFamily="34" charset="0"/>
              </a:defRPr>
            </a:lvl1pPr>
            <a:lvl2pPr marL="457200" indent="0">
              <a:buNone/>
              <a:defRPr b="1">
                <a:solidFill>
                  <a:srgbClr val="154E7A"/>
                </a:solidFill>
                <a:latin typeface="Nunito Sans Normal" pitchFamily="2" charset="77"/>
              </a:defRPr>
            </a:lvl2pPr>
            <a:lvl3pPr marL="914400" indent="0">
              <a:buNone/>
              <a:defRPr b="1">
                <a:solidFill>
                  <a:srgbClr val="154E7A"/>
                </a:solidFill>
                <a:latin typeface="Nunito Sans Normal" pitchFamily="2" charset="77"/>
              </a:defRPr>
            </a:lvl3pPr>
            <a:lvl4pPr marL="1371600" indent="0">
              <a:buNone/>
              <a:defRPr b="1">
                <a:solidFill>
                  <a:srgbClr val="154E7A"/>
                </a:solidFill>
                <a:latin typeface="Nunito Sans Normal" pitchFamily="2" charset="77"/>
              </a:defRPr>
            </a:lvl4pPr>
            <a:lvl5pPr marL="1828800" indent="0">
              <a:buNone/>
              <a:defRPr b="1">
                <a:solidFill>
                  <a:srgbClr val="154E7A"/>
                </a:solidFill>
                <a:latin typeface="Nunito Sans Normal" pitchFamily="2" charset="77"/>
              </a:defRPr>
            </a:lvl5pPr>
          </a:lstStyle>
          <a:p>
            <a:pPr lvl="0"/>
            <a:r>
              <a:rPr lang="en-GB" dirty="0"/>
              <a:t>Heading</a:t>
            </a:r>
          </a:p>
        </p:txBody>
      </p:sp>
      <p:sp>
        <p:nvSpPr>
          <p:cNvPr id="24" name="Text Placeholder 23">
            <a:extLst>
              <a:ext uri="{FF2B5EF4-FFF2-40B4-BE49-F238E27FC236}">
                <a16:creationId xmlns:a16="http://schemas.microsoft.com/office/drawing/2014/main" id="{1C1CB899-78B1-DD18-6663-D36A0DBD0D5F}"/>
              </a:ext>
            </a:extLst>
          </p:cNvPr>
          <p:cNvSpPr>
            <a:spLocks noGrp="1"/>
          </p:cNvSpPr>
          <p:nvPr>
            <p:ph type="body" sz="quarter" idx="12" hasCustomPrompt="1"/>
          </p:nvPr>
        </p:nvSpPr>
        <p:spPr>
          <a:xfrm>
            <a:off x="5145319" y="1429595"/>
            <a:ext cx="6183081" cy="4520730"/>
          </a:xfrm>
        </p:spPr>
        <p:txBody>
          <a:bodyPr lIns="0">
            <a:normAutofit/>
          </a:bodyPr>
          <a:lstStyle>
            <a:lvl1pPr marL="0" indent="0">
              <a:lnSpc>
                <a:spcPct val="100000"/>
              </a:lnSpc>
              <a:spcBef>
                <a:spcPts val="0"/>
              </a:spcBef>
              <a:buNone/>
              <a:defRPr sz="1600">
                <a:solidFill>
                  <a:srgbClr val="154E7A"/>
                </a:solidFill>
                <a:latin typeface="Nunito Sans Normal"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Text box</a:t>
            </a:r>
          </a:p>
        </p:txBody>
      </p:sp>
      <p:sp>
        <p:nvSpPr>
          <p:cNvPr id="2" name="Rectangle 1">
            <a:extLst>
              <a:ext uri="{FF2B5EF4-FFF2-40B4-BE49-F238E27FC236}">
                <a16:creationId xmlns:a16="http://schemas.microsoft.com/office/drawing/2014/main" id="{9C69CD6F-30A2-037E-BFD3-B1D320769C69}"/>
              </a:ext>
            </a:extLst>
          </p:cNvPr>
          <p:cNvSpPr/>
          <p:nvPr userDrawn="1"/>
        </p:nvSpPr>
        <p:spPr>
          <a:xfrm>
            <a:off x="0" y="6431906"/>
            <a:ext cx="8909050" cy="426094"/>
          </a:xfrm>
          <a:prstGeom prst="rect">
            <a:avLst/>
          </a:prstGeom>
          <a:solidFill>
            <a:srgbClr val="154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5818109-3892-2C10-8E71-ABC699A574A2}"/>
              </a:ext>
            </a:extLst>
          </p:cNvPr>
          <p:cNvSpPr txBox="1"/>
          <p:nvPr userDrawn="1"/>
        </p:nvSpPr>
        <p:spPr>
          <a:xfrm>
            <a:off x="155878" y="6513992"/>
            <a:ext cx="2212041" cy="261610"/>
          </a:xfrm>
          <a:prstGeom prst="rect">
            <a:avLst/>
          </a:prstGeom>
          <a:noFill/>
        </p:spPr>
        <p:txBody>
          <a:bodyPr wrap="square" rtlCol="0">
            <a:spAutoFit/>
          </a:bodyPr>
          <a:lstStyle/>
          <a:p>
            <a:r>
              <a:rPr lang="en-GB" sz="1050" dirty="0">
                <a:solidFill>
                  <a:schemeClr val="bg1"/>
                </a:solidFill>
                <a:latin typeface=""/>
              </a:rPr>
              <a:t>nbcc.police.uk</a:t>
            </a:r>
          </a:p>
        </p:txBody>
      </p:sp>
      <p:pic>
        <p:nvPicPr>
          <p:cNvPr id="9" name="Picture 8" descr="A black and blue sign with blue text&#10;&#10;Description automatically generated">
            <a:extLst>
              <a:ext uri="{FF2B5EF4-FFF2-40B4-BE49-F238E27FC236}">
                <a16:creationId xmlns:a16="http://schemas.microsoft.com/office/drawing/2014/main" id="{D770BB6B-CC23-BD6B-9562-5122D698E9BA}"/>
              </a:ext>
            </a:extLst>
          </p:cNvPr>
          <p:cNvPicPr>
            <a:picLocks noChangeAspect="1"/>
          </p:cNvPicPr>
          <p:nvPr userDrawn="1"/>
        </p:nvPicPr>
        <p:blipFill>
          <a:blip r:embed="rId2"/>
          <a:stretch>
            <a:fillRect/>
          </a:stretch>
        </p:blipFill>
        <p:spPr>
          <a:xfrm>
            <a:off x="10880098" y="6382402"/>
            <a:ext cx="1156024" cy="416952"/>
          </a:xfrm>
          <a:prstGeom prst="rect">
            <a:avLst/>
          </a:prstGeom>
        </p:spPr>
      </p:pic>
      <p:pic>
        <p:nvPicPr>
          <p:cNvPr id="10" name="Picture 9" descr="A white rectangular sign with blue text&#10;&#10;Description automatically generated">
            <a:extLst>
              <a:ext uri="{FF2B5EF4-FFF2-40B4-BE49-F238E27FC236}">
                <a16:creationId xmlns:a16="http://schemas.microsoft.com/office/drawing/2014/main" id="{2DC09A65-A6D7-036B-C42B-77F34DB37F21}"/>
              </a:ext>
            </a:extLst>
          </p:cNvPr>
          <p:cNvPicPr>
            <a:picLocks noChangeAspect="1"/>
          </p:cNvPicPr>
          <p:nvPr userDrawn="1"/>
        </p:nvPicPr>
        <p:blipFill>
          <a:blip r:embed="rId3"/>
          <a:srcRect l="4984" t="17243" r="4689" b="17374"/>
          <a:stretch/>
        </p:blipFill>
        <p:spPr>
          <a:xfrm>
            <a:off x="8512179" y="6406164"/>
            <a:ext cx="2212041" cy="457774"/>
          </a:xfrm>
          <a:prstGeom prst="rect">
            <a:avLst/>
          </a:prstGeom>
        </p:spPr>
      </p:pic>
    </p:spTree>
    <p:extLst>
      <p:ext uri="{BB962C8B-B14F-4D97-AF65-F5344CB8AC3E}">
        <p14:creationId xmlns:p14="http://schemas.microsoft.com/office/powerpoint/2010/main" val="1343023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154E7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EAC69-2AC0-7A96-E4DC-59787712E907}"/>
              </a:ext>
            </a:extLst>
          </p:cNvPr>
          <p:cNvPicPr>
            <a:picLocks noChangeAspect="1"/>
          </p:cNvPicPr>
          <p:nvPr userDrawn="1"/>
        </p:nvPicPr>
        <p:blipFill>
          <a:blip r:embed="rId2">
            <a:alphaModFix amt="15000"/>
          </a:blip>
          <a:srcRect t="1258" b="7100"/>
          <a:stretch/>
        </p:blipFill>
        <p:spPr>
          <a:xfrm>
            <a:off x="0" y="1"/>
            <a:ext cx="12192000" cy="6858000"/>
          </a:xfrm>
          <a:prstGeom prst="rect">
            <a:avLst/>
          </a:prstGeom>
        </p:spPr>
      </p:pic>
      <p:pic>
        <p:nvPicPr>
          <p:cNvPr id="28" name="Picture 27">
            <a:extLst>
              <a:ext uri="{FF2B5EF4-FFF2-40B4-BE49-F238E27FC236}">
                <a16:creationId xmlns:a16="http://schemas.microsoft.com/office/drawing/2014/main" id="{F20D5E3F-0873-D89A-2B97-E4F9A7C576CA}"/>
              </a:ext>
            </a:extLst>
          </p:cNvPr>
          <p:cNvPicPr>
            <a:picLocks noChangeAspect="1"/>
          </p:cNvPicPr>
          <p:nvPr userDrawn="1"/>
        </p:nvPicPr>
        <p:blipFill>
          <a:blip r:embed="rId3"/>
          <a:stretch>
            <a:fillRect/>
          </a:stretch>
        </p:blipFill>
        <p:spPr>
          <a:xfrm>
            <a:off x="3343062" y="508318"/>
            <a:ext cx="5410947" cy="5841363"/>
          </a:xfrm>
          <a:prstGeom prst="rect">
            <a:avLst/>
          </a:prstGeom>
        </p:spPr>
      </p:pic>
      <p:pic>
        <p:nvPicPr>
          <p:cNvPr id="11" name="Picture 10" descr="A black and blue sign with blue text&#10;&#10;Description automatically generated">
            <a:extLst>
              <a:ext uri="{FF2B5EF4-FFF2-40B4-BE49-F238E27FC236}">
                <a16:creationId xmlns:a16="http://schemas.microsoft.com/office/drawing/2014/main" id="{B225FB73-DAC5-CAAD-82BA-F663C055C733}"/>
              </a:ext>
            </a:extLst>
          </p:cNvPr>
          <p:cNvPicPr>
            <a:picLocks noChangeAspect="1"/>
          </p:cNvPicPr>
          <p:nvPr userDrawn="1"/>
        </p:nvPicPr>
        <p:blipFill>
          <a:blip r:embed="rId4"/>
          <a:stretch>
            <a:fillRect/>
          </a:stretch>
        </p:blipFill>
        <p:spPr>
          <a:xfrm>
            <a:off x="3931280" y="3526128"/>
            <a:ext cx="1885320" cy="679991"/>
          </a:xfrm>
          <a:prstGeom prst="rect">
            <a:avLst/>
          </a:prstGeom>
        </p:spPr>
      </p:pic>
      <p:sp>
        <p:nvSpPr>
          <p:cNvPr id="13" name="Picture Placeholder 12">
            <a:extLst>
              <a:ext uri="{FF2B5EF4-FFF2-40B4-BE49-F238E27FC236}">
                <a16:creationId xmlns:a16="http://schemas.microsoft.com/office/drawing/2014/main" id="{E95F4B55-771D-B059-4C43-34CBAFD7AFAF}"/>
              </a:ext>
            </a:extLst>
          </p:cNvPr>
          <p:cNvSpPr>
            <a:spLocks noGrp="1"/>
          </p:cNvSpPr>
          <p:nvPr>
            <p:ph type="pic" sz="quarter" idx="10" hasCustomPrompt="1"/>
          </p:nvPr>
        </p:nvSpPr>
        <p:spPr>
          <a:xfrm>
            <a:off x="3931280" y="4498391"/>
            <a:ext cx="4329440" cy="1556358"/>
          </a:xfrm>
        </p:spPr>
        <p:txBody>
          <a:bodyPr anchor="ctr"/>
          <a:lstStyle>
            <a:lvl1pPr marL="0" indent="0" algn="ctr">
              <a:buNone/>
              <a:defRPr/>
            </a:lvl1pPr>
          </a:lstStyle>
          <a:p>
            <a:r>
              <a:rPr lang="en-GB" dirty="0"/>
              <a:t>Click here to add your logo</a:t>
            </a:r>
          </a:p>
        </p:txBody>
      </p:sp>
      <p:pic>
        <p:nvPicPr>
          <p:cNvPr id="30" name="Picture 29">
            <a:extLst>
              <a:ext uri="{FF2B5EF4-FFF2-40B4-BE49-F238E27FC236}">
                <a16:creationId xmlns:a16="http://schemas.microsoft.com/office/drawing/2014/main" id="{3045115D-5021-E752-6E15-F6A80A9F58C0}"/>
              </a:ext>
            </a:extLst>
          </p:cNvPr>
          <p:cNvPicPr>
            <a:picLocks noChangeAspect="1"/>
          </p:cNvPicPr>
          <p:nvPr userDrawn="1"/>
        </p:nvPicPr>
        <p:blipFill rotWithShape="1">
          <a:blip r:embed="rId5"/>
          <a:srcRect l="3525" t="16169" r="3589" b="12606"/>
          <a:stretch/>
        </p:blipFill>
        <p:spPr>
          <a:xfrm>
            <a:off x="5952271" y="3651202"/>
            <a:ext cx="2308449" cy="506070"/>
          </a:xfrm>
          <a:prstGeom prst="rect">
            <a:avLst/>
          </a:prstGeom>
        </p:spPr>
      </p:pic>
      <p:sp>
        <p:nvSpPr>
          <p:cNvPr id="2" name="TextBox 1">
            <a:extLst>
              <a:ext uri="{FF2B5EF4-FFF2-40B4-BE49-F238E27FC236}">
                <a16:creationId xmlns:a16="http://schemas.microsoft.com/office/drawing/2014/main" id="{62FB028D-F5F1-8514-97EA-357D444CC1B0}"/>
              </a:ext>
            </a:extLst>
          </p:cNvPr>
          <p:cNvSpPr txBox="1"/>
          <p:nvPr userDrawn="1"/>
        </p:nvSpPr>
        <p:spPr>
          <a:xfrm>
            <a:off x="4314525" y="2363772"/>
            <a:ext cx="3400285" cy="1033272"/>
          </a:xfrm>
          <a:prstGeom prst="rect">
            <a:avLst/>
          </a:prstGeom>
        </p:spPr>
        <p:txBody>
          <a:bodyPr vert="horz" wrap="square" lIns="0" tIns="0" rIns="0" bIns="0" rtlCol="0">
            <a:normAutofit/>
          </a:bodyPr>
          <a:lstStyle/>
          <a:p>
            <a:pPr algn="ctr"/>
            <a:r>
              <a:rPr lang="en-GB" sz="5400" b="1" i="0" dirty="0">
                <a:solidFill>
                  <a:srgbClr val="154E7A"/>
                </a:solidFill>
                <a:latin typeface="Avenir Heavy" panose="02000503020000020003" pitchFamily="2" charset="0"/>
              </a:rPr>
              <a:t>Thank you</a:t>
            </a:r>
          </a:p>
        </p:txBody>
      </p:sp>
    </p:spTree>
    <p:extLst>
      <p:ext uri="{BB962C8B-B14F-4D97-AF65-F5344CB8AC3E}">
        <p14:creationId xmlns:p14="http://schemas.microsoft.com/office/powerpoint/2010/main" val="4073942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C6AF11-57C2-1519-9BA7-D55D5FCE1D2D}"/>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E929048-FA71-17F6-4538-8493B52FA2F6}"/>
              </a:ext>
            </a:extLst>
          </p:cNvPr>
          <p:cNvSpPr>
            <a:spLocks noGrp="1"/>
          </p:cNvSpPr>
          <p:nvPr>
            <p:ph type="body" idx="1"/>
          </p:nvPr>
        </p:nvSpPr>
        <p:spPr>
          <a:xfrm>
            <a:off x="838200" y="1825625"/>
            <a:ext cx="10515600" cy="4352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7241217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63" r:id="rId5"/>
    <p:sldLayoutId id="2147483661" r:id="rId6"/>
    <p:sldLayoutId id="2147483665" r:id="rId7"/>
  </p:sldLayoutIdLst>
  <p:txStyles>
    <p:titleStyle>
      <a:lvl1pPr algn="l" defTabSz="914400" rtl="0" eaLnBrk="1" latinLnBrk="0" hangingPunct="1">
        <a:lnSpc>
          <a:spcPct val="90000"/>
        </a:lnSpc>
        <a:spcBef>
          <a:spcPct val="0"/>
        </a:spcBef>
        <a:buNone/>
        <a:defRPr sz="4000" b="1" i="0" kern="1200">
          <a:solidFill>
            <a:srgbClr val="154E7A"/>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SzPct val="100000"/>
        <a:buFontTx/>
        <a:buBlip>
          <a:blip r:embed="rId9"/>
        </a:buBlip>
        <a:defRPr sz="1600" kern="1200">
          <a:solidFill>
            <a:srgbClr val="154E7A"/>
          </a:solidFill>
          <a:latin typeface="Nunito Sans Normal" pitchFamily="2" charset="77"/>
          <a:ea typeface="+mn-ea"/>
          <a:cs typeface="+mn-cs"/>
        </a:defRPr>
      </a:lvl1pPr>
      <a:lvl2pPr marL="685800" indent="-228600" algn="l" defTabSz="914400" rtl="0" eaLnBrk="1" latinLnBrk="0" hangingPunct="1">
        <a:lnSpc>
          <a:spcPct val="150000"/>
        </a:lnSpc>
        <a:spcBef>
          <a:spcPts val="500"/>
        </a:spcBef>
        <a:buSzPct val="100000"/>
        <a:buFontTx/>
        <a:buBlip>
          <a:blip r:embed="rId9"/>
        </a:buBlip>
        <a:defRPr sz="1600" kern="1200">
          <a:solidFill>
            <a:srgbClr val="154E7A"/>
          </a:solidFill>
          <a:latin typeface="Nunito Sans Normal" pitchFamily="2" charset="77"/>
          <a:ea typeface="+mn-ea"/>
          <a:cs typeface="+mn-cs"/>
        </a:defRPr>
      </a:lvl2pPr>
      <a:lvl3pPr marL="1143000" indent="-228600" algn="l" defTabSz="914400" rtl="0" eaLnBrk="1" latinLnBrk="0" hangingPunct="1">
        <a:lnSpc>
          <a:spcPct val="150000"/>
        </a:lnSpc>
        <a:spcBef>
          <a:spcPts val="500"/>
        </a:spcBef>
        <a:buSzPct val="100000"/>
        <a:buFontTx/>
        <a:buBlip>
          <a:blip r:embed="rId9"/>
        </a:buBlip>
        <a:defRPr sz="1600" kern="1200">
          <a:solidFill>
            <a:srgbClr val="154E7A"/>
          </a:solidFill>
          <a:latin typeface="Nunito Sans Normal" pitchFamily="2" charset="77"/>
          <a:ea typeface="+mn-ea"/>
          <a:cs typeface="+mn-cs"/>
        </a:defRPr>
      </a:lvl3pPr>
      <a:lvl4pPr marL="1600200" indent="-228600" algn="l" defTabSz="914400" rtl="0" eaLnBrk="1" latinLnBrk="0" hangingPunct="1">
        <a:lnSpc>
          <a:spcPct val="150000"/>
        </a:lnSpc>
        <a:spcBef>
          <a:spcPts val="500"/>
        </a:spcBef>
        <a:buSzPct val="100000"/>
        <a:buFontTx/>
        <a:buBlip>
          <a:blip r:embed="rId9"/>
        </a:buBlip>
        <a:defRPr sz="1600" kern="1200">
          <a:solidFill>
            <a:srgbClr val="154E7A"/>
          </a:solidFill>
          <a:latin typeface="Nunito Sans Normal" pitchFamily="2" charset="77"/>
          <a:ea typeface="+mn-ea"/>
          <a:cs typeface="+mn-cs"/>
        </a:defRPr>
      </a:lvl4pPr>
      <a:lvl5pPr marL="2057400" indent="-228600" algn="l" defTabSz="914400" rtl="0" eaLnBrk="1" latinLnBrk="0" hangingPunct="1">
        <a:lnSpc>
          <a:spcPct val="150000"/>
        </a:lnSpc>
        <a:spcBef>
          <a:spcPts val="500"/>
        </a:spcBef>
        <a:buSzPct val="100000"/>
        <a:buFontTx/>
        <a:buBlip>
          <a:blip r:embed="rId9"/>
        </a:buBlip>
        <a:defRPr sz="1600" kern="1200">
          <a:solidFill>
            <a:srgbClr val="154E7A"/>
          </a:solidFill>
          <a:latin typeface="Nunito Sans Normal"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6.emf"/><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1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70.emf"/><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71.emf"/></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70.emf"/><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71.emf"/></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mailto:contact@nbcc.police.uk" TargetMode="External"/><Relationship Id="rId7" Type="http://schemas.openxmlformats.org/officeDocument/2006/relationships/image" Target="../media/image64.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6.emf"/><Relationship Id="rId7" Type="http://schemas.openxmlformats.org/officeDocument/2006/relationships/image" Target="../media/image69.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77.emf"/><Relationship Id="rId9"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hyperlink" Target="https://nbcc.police.uk/partnerships/safe-space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vimeo.com/1011937886" TargetMode="Externa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bcc.police.uk/images/safe-spaces/NBCC_Operation%20Portum_In%20Retail.pdf" TargetMode="External"/><Relationship Id="rId5" Type="http://schemas.openxmlformats.org/officeDocument/2006/relationships/hyperlink" Target="http://vimeo.com/1011937886"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3" Type="http://schemas.openxmlformats.org/officeDocument/2006/relationships/image" Target="../media/image23.jpg"/><Relationship Id="rId18" Type="http://schemas.openxmlformats.org/officeDocument/2006/relationships/image" Target="../media/image28.jpg"/><Relationship Id="rId26" Type="http://schemas.openxmlformats.org/officeDocument/2006/relationships/image" Target="../media/image36.jpg"/><Relationship Id="rId39" Type="http://schemas.openxmlformats.org/officeDocument/2006/relationships/image" Target="../media/image49.jpeg"/><Relationship Id="rId21" Type="http://schemas.openxmlformats.org/officeDocument/2006/relationships/image" Target="../media/image31.jpeg"/><Relationship Id="rId34" Type="http://schemas.openxmlformats.org/officeDocument/2006/relationships/image" Target="../media/image44.gif"/><Relationship Id="rId42"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26.jpg"/><Relationship Id="rId20" Type="http://schemas.openxmlformats.org/officeDocument/2006/relationships/image" Target="../media/image30.jpeg"/><Relationship Id="rId29" Type="http://schemas.openxmlformats.org/officeDocument/2006/relationships/image" Target="../media/image39.jpg"/><Relationship Id="rId4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jpeg"/><Relationship Id="rId40" Type="http://schemas.openxmlformats.org/officeDocument/2006/relationships/image" Target="../media/image50.jpg"/><Relationship Id="rId5" Type="http://schemas.openxmlformats.org/officeDocument/2006/relationships/image" Target="../media/image15.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jpeg"/><Relationship Id="rId10" Type="http://schemas.openxmlformats.org/officeDocument/2006/relationships/image" Target="../media/image20.jpeg"/><Relationship Id="rId19" Type="http://schemas.openxmlformats.org/officeDocument/2006/relationships/image" Target="../media/image29.jpg"/><Relationship Id="rId31" Type="http://schemas.openxmlformats.org/officeDocument/2006/relationships/image" Target="../media/image41.png"/><Relationship Id="rId44" Type="http://schemas.openxmlformats.org/officeDocument/2006/relationships/image" Target="../media/image54.pn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jpg"/><Relationship Id="rId22" Type="http://schemas.openxmlformats.org/officeDocument/2006/relationships/image" Target="../media/image32.jpg"/><Relationship Id="rId27" Type="http://schemas.openxmlformats.org/officeDocument/2006/relationships/image" Target="../media/image37.jpg"/><Relationship Id="rId30" Type="http://schemas.openxmlformats.org/officeDocument/2006/relationships/image" Target="../media/image40.png"/><Relationship Id="rId35" Type="http://schemas.openxmlformats.org/officeDocument/2006/relationships/image" Target="../media/image45.png"/><Relationship Id="rId43" Type="http://schemas.openxmlformats.org/officeDocument/2006/relationships/image" Target="../media/image53.jfif"/><Relationship Id="rId8" Type="http://schemas.openxmlformats.org/officeDocument/2006/relationships/image" Target="../media/image18.png"/><Relationship Id="rId3" Type="http://schemas.openxmlformats.org/officeDocument/2006/relationships/image" Target="../media/image13.png"/><Relationship Id="rId12" Type="http://schemas.openxmlformats.org/officeDocument/2006/relationships/image" Target="../media/image22.jpg"/><Relationship Id="rId17" Type="http://schemas.openxmlformats.org/officeDocument/2006/relationships/image" Target="../media/image27.jpg"/><Relationship Id="rId25" Type="http://schemas.openxmlformats.org/officeDocument/2006/relationships/image" Target="../media/image35.jpg"/><Relationship Id="rId33" Type="http://schemas.openxmlformats.org/officeDocument/2006/relationships/image" Target="../media/image43.jpg"/><Relationship Id="rId38"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10.png"/><Relationship Id="rId7"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C55AA3A-61AA-DD52-1915-636C6A1C4F42}"/>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3322273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41359-3574-473E-83B3-7ECA565A2E3F}"/>
            </a:ext>
          </a:extLst>
        </p:cNvPr>
        <p:cNvGrpSpPr/>
        <p:nvPr/>
      </p:nvGrpSpPr>
      <p:grpSpPr>
        <a:xfrm>
          <a:off x="0" y="0"/>
          <a:ext cx="0" cy="0"/>
          <a:chOff x="0" y="0"/>
          <a:chExt cx="0" cy="0"/>
        </a:xfrm>
      </p:grpSpPr>
      <p:sp>
        <p:nvSpPr>
          <p:cNvPr id="30" name="Freeform 29">
            <a:extLst>
              <a:ext uri="{FF2B5EF4-FFF2-40B4-BE49-F238E27FC236}">
                <a16:creationId xmlns:a16="http://schemas.microsoft.com/office/drawing/2014/main" id="{665A1774-8124-4DE1-0EAB-14981C242D62}"/>
              </a:ext>
            </a:extLst>
          </p:cNvPr>
          <p:cNvSpPr/>
          <p:nvPr/>
        </p:nvSpPr>
        <p:spPr>
          <a:xfrm>
            <a:off x="531626" y="5180016"/>
            <a:ext cx="9139657" cy="813639"/>
          </a:xfrm>
          <a:custGeom>
            <a:avLst/>
            <a:gdLst>
              <a:gd name="connsiteX0" fmla="*/ 0 w 9139657"/>
              <a:gd name="connsiteY0" fmla="*/ 0 h 813639"/>
              <a:gd name="connsiteX1" fmla="*/ 955651 w 9139657"/>
              <a:gd name="connsiteY1" fmla="*/ 0 h 813639"/>
              <a:gd name="connsiteX2" fmla="*/ 9139657 w 9139657"/>
              <a:gd name="connsiteY2" fmla="*/ 0 h 813639"/>
              <a:gd name="connsiteX3" fmla="*/ 9139657 w 9139657"/>
              <a:gd name="connsiteY3" fmla="*/ 417537 h 813639"/>
              <a:gd name="connsiteX4" fmla="*/ 8743555 w 9139657"/>
              <a:gd name="connsiteY4" fmla="*/ 813639 h 813639"/>
              <a:gd name="connsiteX5" fmla="*/ 955651 w 9139657"/>
              <a:gd name="connsiteY5" fmla="*/ 813639 h 813639"/>
              <a:gd name="connsiteX6" fmla="*/ 0 w 9139657"/>
              <a:gd name="connsiteY6" fmla="*/ 813639 h 81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9657" h="813639">
                <a:moveTo>
                  <a:pt x="0" y="0"/>
                </a:moveTo>
                <a:lnTo>
                  <a:pt x="955651" y="0"/>
                </a:lnTo>
                <a:lnTo>
                  <a:pt x="9139657" y="0"/>
                </a:lnTo>
                <a:lnTo>
                  <a:pt x="9139657" y="417537"/>
                </a:lnTo>
                <a:lnTo>
                  <a:pt x="8743555" y="813639"/>
                </a:lnTo>
                <a:lnTo>
                  <a:pt x="955651" y="813639"/>
                </a:lnTo>
                <a:lnTo>
                  <a:pt x="0" y="813639"/>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
            <a:extLst>
              <a:ext uri="{FF2B5EF4-FFF2-40B4-BE49-F238E27FC236}">
                <a16:creationId xmlns:a16="http://schemas.microsoft.com/office/drawing/2014/main" id="{3B241D2D-62A8-AF2F-5C69-24C50E2FE204}"/>
              </a:ext>
            </a:extLst>
          </p:cNvPr>
          <p:cNvSpPr>
            <a:spLocks noGrp="1"/>
          </p:cNvSpPr>
          <p:nvPr>
            <p:ph type="body" sz="quarter" idx="11"/>
          </p:nvPr>
        </p:nvSpPr>
        <p:spPr/>
        <p:txBody>
          <a:bodyPr/>
          <a:lstStyle/>
          <a:p>
            <a:r>
              <a:rPr lang="en-GB" dirty="0"/>
              <a:t>Physical Safe Spaces</a:t>
            </a:r>
          </a:p>
        </p:txBody>
      </p:sp>
      <p:sp>
        <p:nvSpPr>
          <p:cNvPr id="4" name="Text Placeholder 3">
            <a:extLst>
              <a:ext uri="{FF2B5EF4-FFF2-40B4-BE49-F238E27FC236}">
                <a16:creationId xmlns:a16="http://schemas.microsoft.com/office/drawing/2014/main" id="{1AE4B621-40A0-4CB3-BBC3-713A49E96C72}"/>
              </a:ext>
            </a:extLst>
          </p:cNvPr>
          <p:cNvSpPr>
            <a:spLocks noGrp="1"/>
          </p:cNvSpPr>
          <p:nvPr>
            <p:ph type="body" sz="quarter" idx="12"/>
          </p:nvPr>
        </p:nvSpPr>
        <p:spPr>
          <a:xfrm>
            <a:off x="531813" y="1429595"/>
            <a:ext cx="10955337" cy="316441"/>
          </a:xfrm>
        </p:spPr>
        <p:txBody>
          <a:bodyPr/>
          <a:lstStyle/>
          <a:p>
            <a:r>
              <a:rPr lang="en-GB" b="1" dirty="0"/>
              <a:t>Consider these things in your discussion:</a:t>
            </a:r>
          </a:p>
        </p:txBody>
      </p:sp>
      <p:sp>
        <p:nvSpPr>
          <p:cNvPr id="29" name="Text Placeholder 3">
            <a:extLst>
              <a:ext uri="{FF2B5EF4-FFF2-40B4-BE49-F238E27FC236}">
                <a16:creationId xmlns:a16="http://schemas.microsoft.com/office/drawing/2014/main" id="{EB6A62D6-63B8-A04D-1A73-4FE3515EDF10}"/>
              </a:ext>
            </a:extLst>
          </p:cNvPr>
          <p:cNvSpPr txBox="1">
            <a:spLocks/>
          </p:cNvSpPr>
          <p:nvPr/>
        </p:nvSpPr>
        <p:spPr>
          <a:xfrm>
            <a:off x="1581166" y="5300191"/>
            <a:ext cx="7844971" cy="596633"/>
          </a:xfrm>
          <a:prstGeom prst="rect">
            <a:avLst/>
          </a:prstGeom>
        </p:spPr>
        <p:txBody>
          <a:bodyPr vert="horz" lIns="0" tIns="45720" rIns="91440" bIns="45720" rtlCol="0">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Once you have decided on where your Safe Space will be, make sure to communicate it to your team, so everyone will know where to take anyone asking for it.</a:t>
            </a:r>
          </a:p>
        </p:txBody>
      </p:sp>
      <p:sp>
        <p:nvSpPr>
          <p:cNvPr id="2" name="TextBox 1">
            <a:extLst>
              <a:ext uri="{FF2B5EF4-FFF2-40B4-BE49-F238E27FC236}">
                <a16:creationId xmlns:a16="http://schemas.microsoft.com/office/drawing/2014/main" id="{C02BFFA0-CA34-1696-6277-1BAECCB0AA46}"/>
              </a:ext>
            </a:extLst>
          </p:cNvPr>
          <p:cNvSpPr txBox="1"/>
          <p:nvPr/>
        </p:nvSpPr>
        <p:spPr>
          <a:xfrm>
            <a:off x="991414" y="1896747"/>
            <a:ext cx="4763120" cy="2339102"/>
          </a:xfrm>
          <a:prstGeom prst="rect">
            <a:avLst/>
          </a:prstGeom>
          <a:noFill/>
        </p:spPr>
        <p:txBody>
          <a:bodyPr wrap="square" lIns="0" tIns="0" rIns="0" bIns="0" rtlCol="0">
            <a:spAutoFit/>
          </a:bodyPr>
          <a:lstStyle/>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Is there adequate lighting?</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Are there accessible exit routes?</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Is it covered by CCTV?</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Is there line of sight/communication with other staff members?</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Can we adapt the Safe Space depending on their circumstances?</a:t>
            </a:r>
          </a:p>
        </p:txBody>
      </p:sp>
      <p:sp>
        <p:nvSpPr>
          <p:cNvPr id="27" name="TextBox 26">
            <a:extLst>
              <a:ext uri="{FF2B5EF4-FFF2-40B4-BE49-F238E27FC236}">
                <a16:creationId xmlns:a16="http://schemas.microsoft.com/office/drawing/2014/main" id="{E12A5072-7E9C-0C06-BFFD-1CA991568BC7}"/>
              </a:ext>
            </a:extLst>
          </p:cNvPr>
          <p:cNvSpPr txBox="1"/>
          <p:nvPr/>
        </p:nvSpPr>
        <p:spPr>
          <a:xfrm>
            <a:off x="6096000" y="1896747"/>
            <a:ext cx="5048680" cy="2739211"/>
          </a:xfrm>
          <a:prstGeom prst="rect">
            <a:avLst/>
          </a:prstGeom>
          <a:noFill/>
        </p:spPr>
        <p:txBody>
          <a:bodyPr wrap="square" lIns="0" tIns="0" rIns="0" bIns="0" rtlCol="0">
            <a:spAutoFit/>
          </a:bodyPr>
          <a:lstStyle/>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Is the safe space appropriate for the user and their vulnerability?</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Try to stay in public areas, but away from crowds</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Don’t use high-risk areas like the manager’s office or cash office</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If you are planning to use areas like meeting rooms:</a:t>
            </a:r>
          </a:p>
          <a:p>
            <a:pPr marL="742950" lvl="1" indent="-285750">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Is there anything confidential there?</a:t>
            </a:r>
          </a:p>
          <a:p>
            <a:pPr marL="742950" lvl="1" indent="-285750">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Is there anything that could be used for harm?</a:t>
            </a:r>
          </a:p>
        </p:txBody>
      </p:sp>
      <p:pic>
        <p:nvPicPr>
          <p:cNvPr id="32" name="Graphic 31">
            <a:extLst>
              <a:ext uri="{FF2B5EF4-FFF2-40B4-BE49-F238E27FC236}">
                <a16:creationId xmlns:a16="http://schemas.microsoft.com/office/drawing/2014/main" id="{007A2E0A-4FFA-A669-A0F0-C0DA13B8DB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903" y="5327490"/>
            <a:ext cx="648361" cy="518689"/>
          </a:xfrm>
          <a:prstGeom prst="rect">
            <a:avLst/>
          </a:prstGeom>
        </p:spPr>
      </p:pic>
    </p:spTree>
    <p:extLst>
      <p:ext uri="{BB962C8B-B14F-4D97-AF65-F5344CB8AC3E}">
        <p14:creationId xmlns:p14="http://schemas.microsoft.com/office/powerpoint/2010/main" val="1271758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in a chair talking to a person&#10;&#10;Description automatically generated">
            <a:extLst>
              <a:ext uri="{FF2B5EF4-FFF2-40B4-BE49-F238E27FC236}">
                <a16:creationId xmlns:a16="http://schemas.microsoft.com/office/drawing/2014/main" id="{6CDBBAD5-C8F4-E229-77A4-E7CA17829445}"/>
              </a:ext>
            </a:extLst>
          </p:cNvPr>
          <p:cNvPicPr>
            <a:picLocks noGrp="1" noChangeAspect="1"/>
          </p:cNvPicPr>
          <p:nvPr>
            <p:ph type="pic" sz="quarter" idx="13"/>
          </p:nvPr>
        </p:nvPicPr>
        <p:blipFill>
          <a:blip r:embed="rId3"/>
          <a:srcRect t="4510" b="4510"/>
          <a:stretch/>
        </p:blipFill>
        <p:spPr/>
      </p:pic>
      <p:sp>
        <p:nvSpPr>
          <p:cNvPr id="4" name="Text Placeholder 3">
            <a:extLst>
              <a:ext uri="{FF2B5EF4-FFF2-40B4-BE49-F238E27FC236}">
                <a16:creationId xmlns:a16="http://schemas.microsoft.com/office/drawing/2014/main" id="{C1FF6A3F-D810-0266-4FE1-EC01E2DE7BAD}"/>
              </a:ext>
            </a:extLst>
          </p:cNvPr>
          <p:cNvSpPr>
            <a:spLocks noGrp="1"/>
          </p:cNvSpPr>
          <p:nvPr>
            <p:ph type="body" sz="quarter" idx="11"/>
          </p:nvPr>
        </p:nvSpPr>
        <p:spPr/>
        <p:txBody>
          <a:bodyPr/>
          <a:lstStyle/>
          <a:p>
            <a:r>
              <a:rPr lang="en-GB" dirty="0"/>
              <a:t>Training</a:t>
            </a:r>
          </a:p>
        </p:txBody>
      </p:sp>
      <p:sp>
        <p:nvSpPr>
          <p:cNvPr id="5" name="Text Placeholder 4">
            <a:extLst>
              <a:ext uri="{FF2B5EF4-FFF2-40B4-BE49-F238E27FC236}">
                <a16:creationId xmlns:a16="http://schemas.microsoft.com/office/drawing/2014/main" id="{73DB91D0-8A86-D708-D86D-1D5EFAFF7B40}"/>
              </a:ext>
            </a:extLst>
          </p:cNvPr>
          <p:cNvSpPr>
            <a:spLocks noGrp="1"/>
          </p:cNvSpPr>
          <p:nvPr>
            <p:ph type="body" sz="quarter" idx="12"/>
          </p:nvPr>
        </p:nvSpPr>
        <p:spPr>
          <a:xfrm>
            <a:off x="5145319" y="1429595"/>
            <a:ext cx="6335481" cy="4520730"/>
          </a:xfrm>
        </p:spPr>
        <p:txBody>
          <a:bodyPr/>
          <a:lstStyle/>
          <a:p>
            <a:r>
              <a:rPr lang="en-GB" dirty="0"/>
              <a:t>No expertise or specialist training is required; the response should provide basic support or a referral to a relevant support network or organisation e.g. police, medical support.</a:t>
            </a:r>
          </a:p>
          <a:p>
            <a:endParaRPr lang="en-GB" dirty="0"/>
          </a:p>
          <a:p>
            <a:r>
              <a:rPr lang="en-GB" dirty="0"/>
              <a:t>How can we ensure that our employees feel safe, comfortable and appropriately trained/resourced to respond?</a:t>
            </a:r>
          </a:p>
          <a:p>
            <a:endParaRPr lang="en-GB" dirty="0"/>
          </a:p>
          <a:p>
            <a:r>
              <a:rPr lang="en-GB" dirty="0"/>
              <a:t>Should our employees be approached to support an individual who feels vulnerable we want to ensure that they are equipped to do so without putting them, the vulnerable person or our business at risk.</a:t>
            </a:r>
          </a:p>
          <a:p>
            <a:endParaRPr lang="en-GB" dirty="0"/>
          </a:p>
          <a:p>
            <a:r>
              <a:rPr lang="en-GB" dirty="0"/>
              <a:t>The Operation Portum scheme offers some very simple principles which, if followed, will give our teams the confidence to offer the right support to the person seeking help.</a:t>
            </a:r>
          </a:p>
          <a:p>
            <a:endParaRPr lang="en-GB" dirty="0"/>
          </a:p>
          <a:p>
            <a:r>
              <a:rPr lang="en-GB" dirty="0"/>
              <a:t>Our employees should be mindful to not be alone with the person seeking a Safe Space and should always be with a companion if possible.</a:t>
            </a:r>
          </a:p>
          <a:p>
            <a:endParaRPr lang="en-GB" dirty="0"/>
          </a:p>
        </p:txBody>
      </p:sp>
    </p:spTree>
    <p:extLst>
      <p:ext uri="{BB962C8B-B14F-4D97-AF65-F5344CB8AC3E}">
        <p14:creationId xmlns:p14="http://schemas.microsoft.com/office/powerpoint/2010/main" val="2504290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E8B50-4F0B-E1E8-3A8D-3794D8FD017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8870D73-4F2A-5B7F-B57D-15EFDBD58E05}"/>
              </a:ext>
            </a:extLst>
          </p:cNvPr>
          <p:cNvSpPr>
            <a:spLocks noGrp="1"/>
          </p:cNvSpPr>
          <p:nvPr>
            <p:ph type="body" sz="quarter" idx="11"/>
          </p:nvPr>
        </p:nvSpPr>
        <p:spPr/>
        <p:txBody>
          <a:bodyPr/>
          <a:lstStyle/>
          <a:p>
            <a:r>
              <a:rPr lang="en-GB" dirty="0"/>
              <a:t>Response</a:t>
            </a:r>
          </a:p>
        </p:txBody>
      </p:sp>
      <p:sp>
        <p:nvSpPr>
          <p:cNvPr id="4" name="Text Placeholder 3">
            <a:extLst>
              <a:ext uri="{FF2B5EF4-FFF2-40B4-BE49-F238E27FC236}">
                <a16:creationId xmlns:a16="http://schemas.microsoft.com/office/drawing/2014/main" id="{29BBFCC3-72B3-322D-0353-A53005E6760F}"/>
              </a:ext>
            </a:extLst>
          </p:cNvPr>
          <p:cNvSpPr>
            <a:spLocks noGrp="1"/>
          </p:cNvSpPr>
          <p:nvPr>
            <p:ph type="body" sz="quarter" idx="12"/>
          </p:nvPr>
        </p:nvSpPr>
        <p:spPr/>
        <p:txBody>
          <a:bodyPr/>
          <a:lstStyle/>
          <a:p>
            <a:r>
              <a:rPr lang="en-GB" b="1" dirty="0"/>
              <a:t>Useful contacts:</a:t>
            </a:r>
          </a:p>
        </p:txBody>
      </p:sp>
      <p:sp>
        <p:nvSpPr>
          <p:cNvPr id="14" name="TextBox 13">
            <a:extLst>
              <a:ext uri="{FF2B5EF4-FFF2-40B4-BE49-F238E27FC236}">
                <a16:creationId xmlns:a16="http://schemas.microsoft.com/office/drawing/2014/main" id="{99BABAD9-8767-BC5F-4BE4-325252B8996F}"/>
              </a:ext>
            </a:extLst>
          </p:cNvPr>
          <p:cNvSpPr txBox="1"/>
          <p:nvPr/>
        </p:nvSpPr>
        <p:spPr>
          <a:xfrm>
            <a:off x="1348052" y="1961910"/>
            <a:ext cx="1923634" cy="338554"/>
          </a:xfrm>
          <a:prstGeom prst="rect">
            <a:avLst/>
          </a:prstGeom>
          <a:noFill/>
        </p:spPr>
        <p:txBody>
          <a:bodyPr wrap="square" lIns="0" rtlCol="0">
            <a:spAutoFit/>
          </a:bodyPr>
          <a:lstStyle/>
          <a:p>
            <a:pPr algn="l"/>
            <a:r>
              <a:rPr lang="en-GB" sz="1600" dirty="0">
                <a:solidFill>
                  <a:srgbClr val="154E7A"/>
                </a:solidFill>
                <a:latin typeface="Nunito Sans Normal" pitchFamily="2" charset="77"/>
              </a:rPr>
              <a:t>Emergency Services</a:t>
            </a:r>
          </a:p>
        </p:txBody>
      </p:sp>
      <p:sp>
        <p:nvSpPr>
          <p:cNvPr id="17" name="TextBox 16">
            <a:extLst>
              <a:ext uri="{FF2B5EF4-FFF2-40B4-BE49-F238E27FC236}">
                <a16:creationId xmlns:a16="http://schemas.microsoft.com/office/drawing/2014/main" id="{BBAD6A30-4C02-04CA-86EC-A0BEE06C673C}"/>
              </a:ext>
            </a:extLst>
          </p:cNvPr>
          <p:cNvSpPr txBox="1"/>
          <p:nvPr/>
        </p:nvSpPr>
        <p:spPr>
          <a:xfrm>
            <a:off x="4017043" y="1968085"/>
            <a:ext cx="1127221" cy="338554"/>
          </a:xfrm>
          <a:prstGeom prst="rect">
            <a:avLst/>
          </a:prstGeom>
          <a:noFill/>
        </p:spPr>
        <p:txBody>
          <a:bodyPr wrap="square" lIns="0" rtlCol="0">
            <a:spAutoFit/>
          </a:bodyPr>
          <a:lstStyle/>
          <a:p>
            <a:pPr algn="l"/>
            <a:r>
              <a:rPr lang="en-GB" sz="1600" dirty="0">
                <a:solidFill>
                  <a:srgbClr val="154E7A"/>
                </a:solidFill>
                <a:latin typeface="Nunito Sans Normal" pitchFamily="2" charset="77"/>
              </a:rPr>
              <a:t>Authorities</a:t>
            </a:r>
          </a:p>
        </p:txBody>
      </p:sp>
      <p:sp>
        <p:nvSpPr>
          <p:cNvPr id="18" name="TextBox 17">
            <a:extLst>
              <a:ext uri="{FF2B5EF4-FFF2-40B4-BE49-F238E27FC236}">
                <a16:creationId xmlns:a16="http://schemas.microsoft.com/office/drawing/2014/main" id="{70C67F72-0968-866F-F987-6FF77AF7CA9F}"/>
              </a:ext>
            </a:extLst>
          </p:cNvPr>
          <p:cNvSpPr txBox="1"/>
          <p:nvPr/>
        </p:nvSpPr>
        <p:spPr>
          <a:xfrm>
            <a:off x="6053977" y="1973645"/>
            <a:ext cx="933415" cy="338554"/>
          </a:xfrm>
          <a:prstGeom prst="rect">
            <a:avLst/>
          </a:prstGeom>
          <a:noFill/>
        </p:spPr>
        <p:txBody>
          <a:bodyPr wrap="square" lIns="0" rtlCol="0">
            <a:spAutoFit/>
          </a:bodyPr>
          <a:lstStyle/>
          <a:p>
            <a:pPr algn="l"/>
            <a:r>
              <a:rPr lang="en-GB" sz="1600" dirty="0">
                <a:solidFill>
                  <a:srgbClr val="154E7A"/>
                </a:solidFill>
                <a:latin typeface="Nunito Sans Normal" pitchFamily="2" charset="77"/>
              </a:rPr>
              <a:t>Charities</a:t>
            </a:r>
          </a:p>
        </p:txBody>
      </p:sp>
      <p:sp>
        <p:nvSpPr>
          <p:cNvPr id="20" name="TextBox 19">
            <a:extLst>
              <a:ext uri="{FF2B5EF4-FFF2-40B4-BE49-F238E27FC236}">
                <a16:creationId xmlns:a16="http://schemas.microsoft.com/office/drawing/2014/main" id="{46F7437B-554D-4191-9DA6-4B613374EF9A}"/>
              </a:ext>
            </a:extLst>
          </p:cNvPr>
          <p:cNvSpPr txBox="1"/>
          <p:nvPr/>
        </p:nvSpPr>
        <p:spPr>
          <a:xfrm>
            <a:off x="7982042" y="1961910"/>
            <a:ext cx="2205933" cy="338554"/>
          </a:xfrm>
          <a:prstGeom prst="rect">
            <a:avLst/>
          </a:prstGeom>
          <a:noFill/>
        </p:spPr>
        <p:txBody>
          <a:bodyPr wrap="square" lIns="0" rtlCol="0">
            <a:spAutoFit/>
          </a:bodyPr>
          <a:lstStyle/>
          <a:p>
            <a:pPr algn="l"/>
            <a:r>
              <a:rPr lang="en-GB" sz="1600" dirty="0">
                <a:solidFill>
                  <a:srgbClr val="154E7A"/>
                </a:solidFill>
                <a:latin typeface="Nunito Sans Normal" pitchFamily="2" charset="77"/>
              </a:rPr>
              <a:t>Support Organisations</a:t>
            </a:r>
          </a:p>
        </p:txBody>
      </p:sp>
      <p:sp>
        <p:nvSpPr>
          <p:cNvPr id="5" name="Text Placeholder 3">
            <a:extLst>
              <a:ext uri="{FF2B5EF4-FFF2-40B4-BE49-F238E27FC236}">
                <a16:creationId xmlns:a16="http://schemas.microsoft.com/office/drawing/2014/main" id="{1F74B2C5-49BF-FE94-9CB4-504BF0AB20C7}"/>
              </a:ext>
            </a:extLst>
          </p:cNvPr>
          <p:cNvSpPr txBox="1">
            <a:spLocks/>
          </p:cNvSpPr>
          <p:nvPr/>
        </p:nvSpPr>
        <p:spPr>
          <a:xfrm>
            <a:off x="531813" y="2676979"/>
            <a:ext cx="10057529" cy="1247971"/>
          </a:xfrm>
          <a:prstGeom prst="rect">
            <a:avLst/>
          </a:prstGeom>
        </p:spPr>
        <p:txBody>
          <a:bodyPr vert="horz" lIns="0" tIns="45720" rIns="91440" bIns="45720" rtlCol="0">
            <a:normAutofit lnSpcReduction="10000"/>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[If applicable list where these details are held]</a:t>
            </a:r>
          </a:p>
          <a:p>
            <a:endParaRPr lang="en-GB" dirty="0"/>
          </a:p>
          <a:p>
            <a:r>
              <a:rPr lang="en-GB" dirty="0"/>
              <a:t>Consider the diversity of the user and the employee dealing with them. You may need to adapt your response accordingly, e.g. responses to a young person may be different to an elderly person and may require different processes to protect your employees.</a:t>
            </a:r>
          </a:p>
        </p:txBody>
      </p:sp>
      <p:sp>
        <p:nvSpPr>
          <p:cNvPr id="21" name="Text Placeholder 3">
            <a:extLst>
              <a:ext uri="{FF2B5EF4-FFF2-40B4-BE49-F238E27FC236}">
                <a16:creationId xmlns:a16="http://schemas.microsoft.com/office/drawing/2014/main" id="{CFBFEBC1-05EA-A576-D911-8AED24AD5CC3}"/>
              </a:ext>
            </a:extLst>
          </p:cNvPr>
          <p:cNvSpPr txBox="1">
            <a:spLocks/>
          </p:cNvSpPr>
          <p:nvPr/>
        </p:nvSpPr>
        <p:spPr>
          <a:xfrm>
            <a:off x="531626" y="4194349"/>
            <a:ext cx="10955337" cy="349439"/>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Be prepared for the possibility that some may attempt to misuse the scheme.</a:t>
            </a:r>
          </a:p>
        </p:txBody>
      </p:sp>
      <p:pic>
        <p:nvPicPr>
          <p:cNvPr id="22" name="Picture 21">
            <a:extLst>
              <a:ext uri="{FF2B5EF4-FFF2-40B4-BE49-F238E27FC236}">
                <a16:creationId xmlns:a16="http://schemas.microsoft.com/office/drawing/2014/main" id="{58EEA43D-E33E-90EC-AEC5-289EFAFB893C}"/>
              </a:ext>
            </a:extLst>
          </p:cNvPr>
          <p:cNvPicPr>
            <a:picLocks noChangeAspect="1"/>
          </p:cNvPicPr>
          <p:nvPr/>
        </p:nvPicPr>
        <p:blipFill>
          <a:blip r:embed="rId3"/>
          <a:stretch>
            <a:fillRect/>
          </a:stretch>
        </p:blipFill>
        <p:spPr>
          <a:xfrm>
            <a:off x="723012" y="1939214"/>
            <a:ext cx="502056" cy="351439"/>
          </a:xfrm>
          <a:prstGeom prst="rect">
            <a:avLst/>
          </a:prstGeom>
        </p:spPr>
      </p:pic>
      <p:pic>
        <p:nvPicPr>
          <p:cNvPr id="23" name="Picture 22">
            <a:extLst>
              <a:ext uri="{FF2B5EF4-FFF2-40B4-BE49-F238E27FC236}">
                <a16:creationId xmlns:a16="http://schemas.microsoft.com/office/drawing/2014/main" id="{7A0EED49-7CB2-EE0C-7358-0EE98611E01F}"/>
              </a:ext>
            </a:extLst>
          </p:cNvPr>
          <p:cNvPicPr>
            <a:picLocks noChangeAspect="1"/>
          </p:cNvPicPr>
          <p:nvPr/>
        </p:nvPicPr>
        <p:blipFill>
          <a:blip r:embed="rId4"/>
          <a:stretch>
            <a:fillRect/>
          </a:stretch>
        </p:blipFill>
        <p:spPr>
          <a:xfrm>
            <a:off x="3530821" y="1935168"/>
            <a:ext cx="365296" cy="365296"/>
          </a:xfrm>
          <a:prstGeom prst="rect">
            <a:avLst/>
          </a:prstGeom>
        </p:spPr>
      </p:pic>
      <p:pic>
        <p:nvPicPr>
          <p:cNvPr id="24" name="Picture 23">
            <a:extLst>
              <a:ext uri="{FF2B5EF4-FFF2-40B4-BE49-F238E27FC236}">
                <a16:creationId xmlns:a16="http://schemas.microsoft.com/office/drawing/2014/main" id="{304F9C87-E6AD-1363-740F-2DCA6605C31B}"/>
              </a:ext>
            </a:extLst>
          </p:cNvPr>
          <p:cNvPicPr>
            <a:picLocks noChangeAspect="1"/>
          </p:cNvPicPr>
          <p:nvPr/>
        </p:nvPicPr>
        <p:blipFill>
          <a:blip r:embed="rId5"/>
          <a:stretch>
            <a:fillRect/>
          </a:stretch>
        </p:blipFill>
        <p:spPr>
          <a:xfrm>
            <a:off x="5463418" y="1905598"/>
            <a:ext cx="469634" cy="411745"/>
          </a:xfrm>
          <a:prstGeom prst="rect">
            <a:avLst/>
          </a:prstGeom>
        </p:spPr>
      </p:pic>
      <p:pic>
        <p:nvPicPr>
          <p:cNvPr id="25" name="Picture 24">
            <a:extLst>
              <a:ext uri="{FF2B5EF4-FFF2-40B4-BE49-F238E27FC236}">
                <a16:creationId xmlns:a16="http://schemas.microsoft.com/office/drawing/2014/main" id="{A755DD6A-8E3B-9A23-FDA5-07E440769F1C}"/>
              </a:ext>
            </a:extLst>
          </p:cNvPr>
          <p:cNvPicPr>
            <a:picLocks noChangeAspect="1"/>
          </p:cNvPicPr>
          <p:nvPr/>
        </p:nvPicPr>
        <p:blipFill>
          <a:blip r:embed="rId6"/>
          <a:stretch>
            <a:fillRect/>
          </a:stretch>
        </p:blipFill>
        <p:spPr>
          <a:xfrm>
            <a:off x="7370440" y="1908624"/>
            <a:ext cx="477535" cy="382029"/>
          </a:xfrm>
          <a:prstGeom prst="rect">
            <a:avLst/>
          </a:prstGeom>
        </p:spPr>
      </p:pic>
      <p:sp>
        <p:nvSpPr>
          <p:cNvPr id="26" name="TextBox 25">
            <a:extLst>
              <a:ext uri="{FF2B5EF4-FFF2-40B4-BE49-F238E27FC236}">
                <a16:creationId xmlns:a16="http://schemas.microsoft.com/office/drawing/2014/main" id="{8289B7FF-BAC5-16E3-66BB-A21A4CE27720}"/>
              </a:ext>
            </a:extLst>
          </p:cNvPr>
          <p:cNvSpPr txBox="1"/>
          <p:nvPr/>
        </p:nvSpPr>
        <p:spPr>
          <a:xfrm>
            <a:off x="254000" y="1923143"/>
            <a:ext cx="0" cy="0"/>
          </a:xfrm>
          <a:prstGeom prst="rect">
            <a:avLst/>
          </a:prstGeom>
        </p:spPr>
        <p:txBody>
          <a:bodyPr vert="horz" wrap="none" lIns="0" tIns="45720" rIns="91440" bIns="45720" rtlCol="0">
            <a:normAutofit fontScale="25000" lnSpcReduction="20000"/>
          </a:bodyPr>
          <a:lstStyle/>
          <a:p>
            <a:pPr algn="l"/>
            <a:endParaRPr lang="en-GB" dirty="0"/>
          </a:p>
        </p:txBody>
      </p:sp>
      <p:sp>
        <p:nvSpPr>
          <p:cNvPr id="2" name="TextBox 1">
            <a:extLst>
              <a:ext uri="{FF2B5EF4-FFF2-40B4-BE49-F238E27FC236}">
                <a16:creationId xmlns:a16="http://schemas.microsoft.com/office/drawing/2014/main" id="{E4B015B7-8453-7C2C-AC3F-F832645827E0}"/>
              </a:ext>
            </a:extLst>
          </p:cNvPr>
          <p:cNvSpPr txBox="1"/>
          <p:nvPr/>
        </p:nvSpPr>
        <p:spPr>
          <a:xfrm>
            <a:off x="974040" y="4731453"/>
            <a:ext cx="5721723" cy="646331"/>
          </a:xfrm>
          <a:prstGeom prst="rect">
            <a:avLst/>
          </a:prstGeom>
          <a:noFill/>
        </p:spPr>
        <p:txBody>
          <a:bodyPr wrap="square" lIns="0" tIns="0" rIns="0" bIns="0" rtlCol="0">
            <a:spAutoFit/>
          </a:bodyPr>
          <a:lstStyle/>
          <a:p>
            <a:pPr marL="285750" indent="-285750" algn="l">
              <a:spcAft>
                <a:spcPts val="1200"/>
              </a:spcAft>
              <a:buSzPct val="130000"/>
              <a:buBlip>
                <a:blip r:embed="rId7">
                  <a:extLst>
                    <a:ext uri="{96DAC541-7B7A-43D3-8B79-37D633B846F1}">
                      <asvg:svgBlip xmlns:asvg="http://schemas.microsoft.com/office/drawing/2016/SVG/main" r:embed="rId8"/>
                    </a:ext>
                  </a:extLst>
                </a:blip>
              </a:buBlip>
            </a:pPr>
            <a:r>
              <a:rPr lang="en-GB" sz="1600" dirty="0">
                <a:solidFill>
                  <a:srgbClr val="154E7A"/>
                </a:solidFill>
                <a:latin typeface="Nunito Sans Normal" pitchFamily="2" charset="77"/>
              </a:rPr>
              <a:t>What should the team be aware of?</a:t>
            </a:r>
          </a:p>
          <a:p>
            <a:pPr marL="285750" indent="-285750" algn="l">
              <a:spcAft>
                <a:spcPts val="1200"/>
              </a:spcAft>
              <a:buSzPct val="130000"/>
              <a:buBlip>
                <a:blip r:embed="rId7">
                  <a:extLst>
                    <a:ext uri="{96DAC541-7B7A-43D3-8B79-37D633B846F1}">
                      <asvg:svgBlip xmlns:asvg="http://schemas.microsoft.com/office/drawing/2016/SVG/main" r:embed="rId8"/>
                    </a:ext>
                  </a:extLst>
                </a:blip>
              </a:buBlip>
            </a:pPr>
            <a:r>
              <a:rPr lang="en-GB" sz="1600" dirty="0">
                <a:solidFill>
                  <a:srgbClr val="154E7A"/>
                </a:solidFill>
                <a:latin typeface="Nunito Sans Normal" pitchFamily="2" charset="77"/>
              </a:rPr>
              <a:t>What steps should be taken if this occurs?</a:t>
            </a:r>
          </a:p>
        </p:txBody>
      </p:sp>
    </p:spTree>
    <p:extLst>
      <p:ext uri="{BB962C8B-B14F-4D97-AF65-F5344CB8AC3E}">
        <p14:creationId xmlns:p14="http://schemas.microsoft.com/office/powerpoint/2010/main" val="1408799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F7E29-9D46-0797-BC17-1C57D99AA141}"/>
            </a:ext>
          </a:extLst>
        </p:cNvPr>
        <p:cNvGrpSpPr/>
        <p:nvPr/>
      </p:nvGrpSpPr>
      <p:grpSpPr>
        <a:xfrm>
          <a:off x="0" y="0"/>
          <a:ext cx="0" cy="0"/>
          <a:chOff x="0" y="0"/>
          <a:chExt cx="0" cy="0"/>
        </a:xfrm>
      </p:grpSpPr>
      <p:sp>
        <p:nvSpPr>
          <p:cNvPr id="15" name="Freeform 14">
            <a:extLst>
              <a:ext uri="{FF2B5EF4-FFF2-40B4-BE49-F238E27FC236}">
                <a16:creationId xmlns:a16="http://schemas.microsoft.com/office/drawing/2014/main" id="{0811ABC3-96F8-16D1-053E-3961712A0B03}"/>
              </a:ext>
            </a:extLst>
          </p:cNvPr>
          <p:cNvSpPr/>
          <p:nvPr/>
        </p:nvSpPr>
        <p:spPr>
          <a:xfrm flipH="1">
            <a:off x="1857829" y="2180222"/>
            <a:ext cx="8980034" cy="2072559"/>
          </a:xfrm>
          <a:custGeom>
            <a:avLst/>
            <a:gdLst>
              <a:gd name="connsiteX0" fmla="*/ 8634601 w 8980034"/>
              <a:gd name="connsiteY0" fmla="*/ 0 h 2072559"/>
              <a:gd name="connsiteX1" fmla="*/ 0 w 8980034"/>
              <a:gd name="connsiteY1" fmla="*/ 0 h 2072559"/>
              <a:gd name="connsiteX2" fmla="*/ 0 w 8980034"/>
              <a:gd name="connsiteY2" fmla="*/ 1676458 h 2072559"/>
              <a:gd name="connsiteX3" fmla="*/ 1 w 8980034"/>
              <a:gd name="connsiteY3" fmla="*/ 1676457 h 2072559"/>
              <a:gd name="connsiteX4" fmla="*/ 396102 w 8980034"/>
              <a:gd name="connsiteY4" fmla="*/ 2072559 h 2072559"/>
              <a:gd name="connsiteX5" fmla="*/ 8980034 w 8980034"/>
              <a:gd name="connsiteY5" fmla="*/ 2072559 h 2072559"/>
              <a:gd name="connsiteX6" fmla="*/ 8980034 w 8980034"/>
              <a:gd name="connsiteY6" fmla="*/ 345433 h 207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0034" h="2072559">
                <a:moveTo>
                  <a:pt x="8634601" y="0"/>
                </a:moveTo>
                <a:lnTo>
                  <a:pt x="0" y="0"/>
                </a:lnTo>
                <a:lnTo>
                  <a:pt x="0" y="1676458"/>
                </a:lnTo>
                <a:lnTo>
                  <a:pt x="1" y="1676457"/>
                </a:lnTo>
                <a:lnTo>
                  <a:pt x="396102" y="2072559"/>
                </a:lnTo>
                <a:lnTo>
                  <a:pt x="8980034" y="2072559"/>
                </a:lnTo>
                <a:lnTo>
                  <a:pt x="8980034" y="345433"/>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
            <a:extLst>
              <a:ext uri="{FF2B5EF4-FFF2-40B4-BE49-F238E27FC236}">
                <a16:creationId xmlns:a16="http://schemas.microsoft.com/office/drawing/2014/main" id="{8EBFDF49-D529-882A-90AA-607A5EC4C58C}"/>
              </a:ext>
            </a:extLst>
          </p:cNvPr>
          <p:cNvSpPr>
            <a:spLocks noGrp="1"/>
          </p:cNvSpPr>
          <p:nvPr>
            <p:ph type="body" sz="quarter" idx="11"/>
          </p:nvPr>
        </p:nvSpPr>
        <p:spPr/>
        <p:txBody>
          <a:bodyPr/>
          <a:lstStyle/>
          <a:p>
            <a:r>
              <a:rPr lang="en-GB" dirty="0"/>
              <a:t>Response</a:t>
            </a:r>
          </a:p>
        </p:txBody>
      </p:sp>
      <p:sp>
        <p:nvSpPr>
          <p:cNvPr id="9" name="Text Placeholder 3">
            <a:extLst>
              <a:ext uri="{FF2B5EF4-FFF2-40B4-BE49-F238E27FC236}">
                <a16:creationId xmlns:a16="http://schemas.microsoft.com/office/drawing/2014/main" id="{180FFED3-F5D6-AD65-43D4-607441017FF5}"/>
              </a:ext>
            </a:extLst>
          </p:cNvPr>
          <p:cNvSpPr txBox="1">
            <a:spLocks/>
          </p:cNvSpPr>
          <p:nvPr/>
        </p:nvSpPr>
        <p:spPr>
          <a:xfrm>
            <a:off x="4161152" y="2414450"/>
            <a:ext cx="4814000" cy="448110"/>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In groups, discuss the following:</a:t>
            </a:r>
          </a:p>
        </p:txBody>
      </p:sp>
      <p:sp>
        <p:nvSpPr>
          <p:cNvPr id="11" name="Text Placeholder 3">
            <a:extLst>
              <a:ext uri="{FF2B5EF4-FFF2-40B4-BE49-F238E27FC236}">
                <a16:creationId xmlns:a16="http://schemas.microsoft.com/office/drawing/2014/main" id="{9231C970-4FA8-D5BC-6EAF-50D9CDB9EBB0}"/>
              </a:ext>
            </a:extLst>
          </p:cNvPr>
          <p:cNvSpPr txBox="1">
            <a:spLocks/>
          </p:cNvSpPr>
          <p:nvPr/>
        </p:nvSpPr>
        <p:spPr>
          <a:xfrm>
            <a:off x="4963373" y="2995647"/>
            <a:ext cx="5422327" cy="347356"/>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What should a staff member do in a Safe Space scenario?</a:t>
            </a:r>
          </a:p>
        </p:txBody>
      </p:sp>
      <p:sp>
        <p:nvSpPr>
          <p:cNvPr id="12" name="Text Placeholder 3">
            <a:extLst>
              <a:ext uri="{FF2B5EF4-FFF2-40B4-BE49-F238E27FC236}">
                <a16:creationId xmlns:a16="http://schemas.microsoft.com/office/drawing/2014/main" id="{F5BF450F-B2E0-D804-863A-5E30034EE799}"/>
              </a:ext>
            </a:extLst>
          </p:cNvPr>
          <p:cNvSpPr txBox="1">
            <a:spLocks/>
          </p:cNvSpPr>
          <p:nvPr/>
        </p:nvSpPr>
        <p:spPr>
          <a:xfrm>
            <a:off x="4963373" y="3571633"/>
            <a:ext cx="4814000" cy="347356"/>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What should a staff member NOT do?</a:t>
            </a:r>
          </a:p>
        </p:txBody>
      </p:sp>
      <p:pic>
        <p:nvPicPr>
          <p:cNvPr id="13" name="Picture 12">
            <a:extLst>
              <a:ext uri="{FF2B5EF4-FFF2-40B4-BE49-F238E27FC236}">
                <a16:creationId xmlns:a16="http://schemas.microsoft.com/office/drawing/2014/main" id="{506A1D40-F1AD-95B7-F490-6D84F43E44CA}"/>
              </a:ext>
            </a:extLst>
          </p:cNvPr>
          <p:cNvPicPr>
            <a:picLocks noChangeAspect="1"/>
          </p:cNvPicPr>
          <p:nvPr/>
        </p:nvPicPr>
        <p:blipFill>
          <a:blip r:embed="rId3"/>
          <a:stretch>
            <a:fillRect/>
          </a:stretch>
        </p:blipFill>
        <p:spPr>
          <a:xfrm>
            <a:off x="4440440" y="2995647"/>
            <a:ext cx="347356" cy="347356"/>
          </a:xfrm>
          <a:prstGeom prst="rect">
            <a:avLst/>
          </a:prstGeom>
        </p:spPr>
      </p:pic>
      <p:pic>
        <p:nvPicPr>
          <p:cNvPr id="14" name="Picture 13">
            <a:extLst>
              <a:ext uri="{FF2B5EF4-FFF2-40B4-BE49-F238E27FC236}">
                <a16:creationId xmlns:a16="http://schemas.microsoft.com/office/drawing/2014/main" id="{FAF6863C-1E6F-C4AA-6CC7-BA3400489EAB}"/>
              </a:ext>
            </a:extLst>
          </p:cNvPr>
          <p:cNvPicPr>
            <a:picLocks noChangeAspect="1"/>
          </p:cNvPicPr>
          <p:nvPr/>
        </p:nvPicPr>
        <p:blipFill>
          <a:blip r:embed="rId4"/>
          <a:stretch>
            <a:fillRect/>
          </a:stretch>
        </p:blipFill>
        <p:spPr>
          <a:xfrm>
            <a:off x="4440440" y="3571633"/>
            <a:ext cx="347356" cy="347356"/>
          </a:xfrm>
          <a:prstGeom prst="rect">
            <a:avLst/>
          </a:prstGeom>
        </p:spPr>
      </p:pic>
      <p:pic>
        <p:nvPicPr>
          <p:cNvPr id="2" name="Graphic 1">
            <a:extLst>
              <a:ext uri="{FF2B5EF4-FFF2-40B4-BE49-F238E27FC236}">
                <a16:creationId xmlns:a16="http://schemas.microsoft.com/office/drawing/2014/main" id="{F49C47A0-DDDE-1035-4BC4-4C7EFAC23E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979" y="1939873"/>
            <a:ext cx="2752599" cy="2558754"/>
          </a:xfrm>
          <a:prstGeom prst="rect">
            <a:avLst/>
          </a:prstGeom>
        </p:spPr>
      </p:pic>
      <p:sp>
        <p:nvSpPr>
          <p:cNvPr id="4" name="TextBox 3">
            <a:extLst>
              <a:ext uri="{FF2B5EF4-FFF2-40B4-BE49-F238E27FC236}">
                <a16:creationId xmlns:a16="http://schemas.microsoft.com/office/drawing/2014/main" id="{45E75BF3-0AED-9109-9C0D-8E8C90721108}"/>
              </a:ext>
            </a:extLst>
          </p:cNvPr>
          <p:cNvSpPr txBox="1"/>
          <p:nvPr/>
        </p:nvSpPr>
        <p:spPr>
          <a:xfrm>
            <a:off x="1024091" y="3036281"/>
            <a:ext cx="2161953" cy="707886"/>
          </a:xfrm>
          <a:prstGeom prst="rect">
            <a:avLst/>
          </a:prstGeom>
          <a:noFill/>
        </p:spPr>
        <p:txBody>
          <a:bodyPr wrap="square" rtlCol="0">
            <a:spAutoFit/>
          </a:bodyPr>
          <a:lstStyle/>
          <a:p>
            <a:pPr algn="ctr"/>
            <a:r>
              <a:rPr lang="en-GB" sz="4000" b="1" dirty="0">
                <a:solidFill>
                  <a:schemeClr val="bg1"/>
                </a:solidFill>
                <a:latin typeface="Avenir Heavy" panose="02000503020000020003" pitchFamily="2" charset="0"/>
              </a:rPr>
              <a:t>Exercise</a:t>
            </a:r>
            <a:endParaRPr lang="en-GB" sz="1600" dirty="0">
              <a:solidFill>
                <a:schemeClr val="bg1"/>
              </a:solidFill>
              <a:latin typeface="Nunito Sans Normal" pitchFamily="2" charset="77"/>
            </a:endParaRPr>
          </a:p>
        </p:txBody>
      </p:sp>
      <p:pic>
        <p:nvPicPr>
          <p:cNvPr id="5" name="Graphic 4">
            <a:extLst>
              <a:ext uri="{FF2B5EF4-FFF2-40B4-BE49-F238E27FC236}">
                <a16:creationId xmlns:a16="http://schemas.microsoft.com/office/drawing/2014/main" id="{467BC932-60F3-ACDC-C92F-92218951E6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5513" y="2409950"/>
            <a:ext cx="469748" cy="626331"/>
          </a:xfrm>
          <a:prstGeom prst="rect">
            <a:avLst/>
          </a:prstGeom>
        </p:spPr>
      </p:pic>
    </p:spTree>
    <p:extLst>
      <p:ext uri="{BB962C8B-B14F-4D97-AF65-F5344CB8AC3E}">
        <p14:creationId xmlns:p14="http://schemas.microsoft.com/office/powerpoint/2010/main" val="281733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ED3F5EFC-72DC-D806-403A-6CADBF3C3023}"/>
              </a:ext>
            </a:extLst>
          </p:cNvPr>
          <p:cNvSpPr/>
          <p:nvPr/>
        </p:nvSpPr>
        <p:spPr>
          <a:xfrm>
            <a:off x="6589074" y="1473904"/>
            <a:ext cx="5071102" cy="4175784"/>
          </a:xfrm>
          <a:custGeom>
            <a:avLst/>
            <a:gdLst>
              <a:gd name="connsiteX0" fmla="*/ 0 w 5071102"/>
              <a:gd name="connsiteY0" fmla="*/ 0 h 4175784"/>
              <a:gd name="connsiteX1" fmla="*/ 5071102 w 5071102"/>
              <a:gd name="connsiteY1" fmla="*/ 0 h 4175784"/>
              <a:gd name="connsiteX2" fmla="*/ 5071102 w 5071102"/>
              <a:gd name="connsiteY2" fmla="*/ 3779684 h 4175784"/>
              <a:gd name="connsiteX3" fmla="*/ 4675001 w 5071102"/>
              <a:gd name="connsiteY3" fmla="*/ 4175784 h 4175784"/>
              <a:gd name="connsiteX4" fmla="*/ 4675002 w 5071102"/>
              <a:gd name="connsiteY4" fmla="*/ 4175784 h 4175784"/>
              <a:gd name="connsiteX5" fmla="*/ 0 w 5071102"/>
              <a:gd name="connsiteY5" fmla="*/ 4175784 h 417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102" h="4175784">
                <a:moveTo>
                  <a:pt x="0" y="0"/>
                </a:moveTo>
                <a:lnTo>
                  <a:pt x="5071102" y="0"/>
                </a:lnTo>
                <a:lnTo>
                  <a:pt x="5071102" y="3779684"/>
                </a:lnTo>
                <a:lnTo>
                  <a:pt x="4675001" y="4175784"/>
                </a:lnTo>
                <a:lnTo>
                  <a:pt x="4675002" y="4175784"/>
                </a:lnTo>
                <a:lnTo>
                  <a:pt x="0" y="4175784"/>
                </a:lnTo>
                <a:close/>
              </a:path>
            </a:pathLst>
          </a:custGeom>
          <a:solidFill>
            <a:srgbClr val="C6163D">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39">
            <a:extLst>
              <a:ext uri="{FF2B5EF4-FFF2-40B4-BE49-F238E27FC236}">
                <a16:creationId xmlns:a16="http://schemas.microsoft.com/office/drawing/2014/main" id="{1802CE6F-2436-9DE4-8095-FADE361899BF}"/>
              </a:ext>
            </a:extLst>
          </p:cNvPr>
          <p:cNvSpPr/>
          <p:nvPr/>
        </p:nvSpPr>
        <p:spPr>
          <a:xfrm>
            <a:off x="531626" y="1473904"/>
            <a:ext cx="5881874" cy="4175784"/>
          </a:xfrm>
          <a:custGeom>
            <a:avLst/>
            <a:gdLst>
              <a:gd name="connsiteX0" fmla="*/ 0 w 5881874"/>
              <a:gd name="connsiteY0" fmla="*/ 0 h 4175784"/>
              <a:gd name="connsiteX1" fmla="*/ 5881874 w 5881874"/>
              <a:gd name="connsiteY1" fmla="*/ 0 h 4175784"/>
              <a:gd name="connsiteX2" fmla="*/ 5881874 w 5881874"/>
              <a:gd name="connsiteY2" fmla="*/ 3784145 h 4175784"/>
              <a:gd name="connsiteX3" fmla="*/ 5490237 w 5881874"/>
              <a:gd name="connsiteY3" fmla="*/ 4175783 h 4175784"/>
              <a:gd name="connsiteX4" fmla="*/ 5490238 w 5881874"/>
              <a:gd name="connsiteY4" fmla="*/ 4175784 h 4175784"/>
              <a:gd name="connsiteX5" fmla="*/ 0 w 5881874"/>
              <a:gd name="connsiteY5" fmla="*/ 4175784 h 417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1874" h="4175784">
                <a:moveTo>
                  <a:pt x="0" y="0"/>
                </a:moveTo>
                <a:lnTo>
                  <a:pt x="5881874" y="0"/>
                </a:lnTo>
                <a:lnTo>
                  <a:pt x="5881874" y="3784145"/>
                </a:lnTo>
                <a:lnTo>
                  <a:pt x="5490237" y="4175783"/>
                </a:lnTo>
                <a:lnTo>
                  <a:pt x="5490238" y="4175784"/>
                </a:lnTo>
                <a:lnTo>
                  <a:pt x="0" y="4175784"/>
                </a:lnTo>
                <a:close/>
              </a:path>
            </a:pathLst>
          </a:custGeom>
          <a:solidFill>
            <a:srgbClr val="B8C728">
              <a:alpha val="101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
            <a:extLst>
              <a:ext uri="{FF2B5EF4-FFF2-40B4-BE49-F238E27FC236}">
                <a16:creationId xmlns:a16="http://schemas.microsoft.com/office/drawing/2014/main" id="{1D555D7B-B1BD-2727-A6FF-3EEDCB198AB1}"/>
              </a:ext>
            </a:extLst>
          </p:cNvPr>
          <p:cNvSpPr>
            <a:spLocks noGrp="1"/>
          </p:cNvSpPr>
          <p:nvPr>
            <p:ph type="body" sz="quarter" idx="11"/>
          </p:nvPr>
        </p:nvSpPr>
        <p:spPr/>
        <p:txBody>
          <a:bodyPr/>
          <a:lstStyle/>
          <a:p>
            <a:r>
              <a:rPr lang="en-GB" dirty="0"/>
              <a:t>Response</a:t>
            </a:r>
          </a:p>
        </p:txBody>
      </p:sp>
      <p:sp>
        <p:nvSpPr>
          <p:cNvPr id="4" name="Text Placeholder 3">
            <a:extLst>
              <a:ext uri="{FF2B5EF4-FFF2-40B4-BE49-F238E27FC236}">
                <a16:creationId xmlns:a16="http://schemas.microsoft.com/office/drawing/2014/main" id="{690B64EF-874B-F04A-DF72-65B09B0CD650}"/>
              </a:ext>
            </a:extLst>
          </p:cNvPr>
          <p:cNvSpPr>
            <a:spLocks noGrp="1"/>
          </p:cNvSpPr>
          <p:nvPr>
            <p:ph type="body" sz="quarter" idx="12"/>
          </p:nvPr>
        </p:nvSpPr>
        <p:spPr>
          <a:xfrm>
            <a:off x="690469" y="1752840"/>
            <a:ext cx="5564187" cy="347356"/>
          </a:xfrm>
        </p:spPr>
        <p:txBody>
          <a:bodyPr>
            <a:normAutofit/>
          </a:bodyPr>
          <a:lstStyle/>
          <a:p>
            <a:r>
              <a:rPr lang="en-GB" b="1" dirty="0"/>
              <a:t>What should a staff member do in a Safe Space scenario?</a:t>
            </a:r>
          </a:p>
        </p:txBody>
      </p:sp>
      <p:sp>
        <p:nvSpPr>
          <p:cNvPr id="5" name="Text Placeholder 3">
            <a:extLst>
              <a:ext uri="{FF2B5EF4-FFF2-40B4-BE49-F238E27FC236}">
                <a16:creationId xmlns:a16="http://schemas.microsoft.com/office/drawing/2014/main" id="{A796221D-81D6-BA58-CEE9-BCC02B81AE31}"/>
              </a:ext>
            </a:extLst>
          </p:cNvPr>
          <p:cNvSpPr txBox="1">
            <a:spLocks/>
          </p:cNvSpPr>
          <p:nvPr/>
        </p:nvSpPr>
        <p:spPr>
          <a:xfrm>
            <a:off x="906395" y="2256856"/>
            <a:ext cx="4985119" cy="3011493"/>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3000"/>
              </a:spcAft>
              <a:buSzPct val="140000"/>
              <a:buBlip>
                <a:blip r:embed="rId3">
                  <a:extLst>
                    <a:ext uri="{96DAC541-7B7A-43D3-8B79-37D633B846F1}">
                      <asvg:svgBlip xmlns:asvg="http://schemas.microsoft.com/office/drawing/2016/SVG/main" r:embed="rId4"/>
                    </a:ext>
                  </a:extLst>
                </a:blip>
              </a:buBlip>
            </a:pPr>
            <a:r>
              <a:rPr lang="en-GB" dirty="0"/>
              <a:t>Listen to the person</a:t>
            </a:r>
          </a:p>
          <a:p>
            <a:pPr marL="285750" indent="-285750">
              <a:spcAft>
                <a:spcPts val="3000"/>
              </a:spcAft>
              <a:buSzPct val="140000"/>
              <a:buBlip>
                <a:blip r:embed="rId3">
                  <a:extLst>
                    <a:ext uri="{96DAC541-7B7A-43D3-8B79-37D633B846F1}">
                      <asvg:svgBlip xmlns:asvg="http://schemas.microsoft.com/office/drawing/2016/SVG/main" r:embed="rId4"/>
                    </a:ext>
                  </a:extLst>
                </a:blip>
              </a:buBlip>
            </a:pPr>
            <a:r>
              <a:rPr lang="en-GB" dirty="0"/>
              <a:t>Assure them they can use the [insert location] as a Safe Space and we’ll do our best to assist them</a:t>
            </a:r>
          </a:p>
          <a:p>
            <a:pPr marL="285750" indent="-285750">
              <a:spcAft>
                <a:spcPts val="3000"/>
              </a:spcAft>
              <a:buSzPct val="140000"/>
              <a:buBlip>
                <a:blip r:embed="rId3">
                  <a:extLst>
                    <a:ext uri="{96DAC541-7B7A-43D3-8B79-37D633B846F1}">
                      <asvg:svgBlip xmlns:asvg="http://schemas.microsoft.com/office/drawing/2016/SVG/main" r:embed="rId4"/>
                    </a:ext>
                  </a:extLst>
                </a:blip>
              </a:buBlip>
            </a:pPr>
            <a:r>
              <a:rPr lang="en-GB" dirty="0"/>
              <a:t>Escort the person to a Safe Space and call a member of the leadership team</a:t>
            </a:r>
          </a:p>
          <a:p>
            <a:pPr marL="285750" indent="-285750">
              <a:spcAft>
                <a:spcPts val="3000"/>
              </a:spcAft>
              <a:buSzPct val="140000"/>
              <a:buBlip>
                <a:blip r:embed="rId3">
                  <a:extLst>
                    <a:ext uri="{96DAC541-7B7A-43D3-8B79-37D633B846F1}">
                      <asvg:svgBlip xmlns:asvg="http://schemas.microsoft.com/office/drawing/2016/SVG/main" r:embed="rId4"/>
                    </a:ext>
                  </a:extLst>
                </a:blip>
              </a:buBlip>
            </a:pPr>
            <a:r>
              <a:rPr lang="en-GB" dirty="0"/>
              <a:t>Stay with the person while waiting</a:t>
            </a:r>
          </a:p>
        </p:txBody>
      </p:sp>
      <p:sp>
        <p:nvSpPr>
          <p:cNvPr id="21" name="Text Placeholder 3">
            <a:extLst>
              <a:ext uri="{FF2B5EF4-FFF2-40B4-BE49-F238E27FC236}">
                <a16:creationId xmlns:a16="http://schemas.microsoft.com/office/drawing/2014/main" id="{F89BEA76-7B4D-9EA1-098E-B1554BCB202E}"/>
              </a:ext>
            </a:extLst>
          </p:cNvPr>
          <p:cNvSpPr txBox="1">
            <a:spLocks/>
          </p:cNvSpPr>
          <p:nvPr/>
        </p:nvSpPr>
        <p:spPr>
          <a:xfrm>
            <a:off x="6900550" y="1752840"/>
            <a:ext cx="4759627" cy="347356"/>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What should a staff member NOT do?</a:t>
            </a:r>
          </a:p>
        </p:txBody>
      </p:sp>
      <p:sp>
        <p:nvSpPr>
          <p:cNvPr id="2" name="Text Placeholder 3">
            <a:extLst>
              <a:ext uri="{FF2B5EF4-FFF2-40B4-BE49-F238E27FC236}">
                <a16:creationId xmlns:a16="http://schemas.microsoft.com/office/drawing/2014/main" id="{7F57ABF9-BE8A-3B4B-2626-9F7FC02B7E63}"/>
              </a:ext>
            </a:extLst>
          </p:cNvPr>
          <p:cNvSpPr txBox="1">
            <a:spLocks/>
          </p:cNvSpPr>
          <p:nvPr/>
        </p:nvSpPr>
        <p:spPr>
          <a:xfrm>
            <a:off x="6896294" y="2256855"/>
            <a:ext cx="4389311" cy="3339504"/>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Be judgemental or get personal</a:t>
            </a:r>
          </a:p>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Offer their own phone to make calls</a:t>
            </a:r>
          </a:p>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Take the person straight to the manager’s office or cash office, or somewhere isolated</a:t>
            </a:r>
          </a:p>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Leave the person alone</a:t>
            </a:r>
          </a:p>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Be with the person on your own, unless there’s no other option</a:t>
            </a:r>
          </a:p>
        </p:txBody>
      </p:sp>
    </p:spTree>
    <p:extLst>
      <p:ext uri="{BB962C8B-B14F-4D97-AF65-F5344CB8AC3E}">
        <p14:creationId xmlns:p14="http://schemas.microsoft.com/office/powerpoint/2010/main" val="204871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CC9C4-8E3D-E5A6-5DFE-C48219742AFA}"/>
            </a:ext>
          </a:extLst>
        </p:cNvPr>
        <p:cNvGrpSpPr/>
        <p:nvPr/>
      </p:nvGrpSpPr>
      <p:grpSpPr>
        <a:xfrm>
          <a:off x="0" y="0"/>
          <a:ext cx="0" cy="0"/>
          <a:chOff x="0" y="0"/>
          <a:chExt cx="0" cy="0"/>
        </a:xfrm>
      </p:grpSpPr>
      <p:sp>
        <p:nvSpPr>
          <p:cNvPr id="15" name="Freeform 14">
            <a:extLst>
              <a:ext uri="{FF2B5EF4-FFF2-40B4-BE49-F238E27FC236}">
                <a16:creationId xmlns:a16="http://schemas.microsoft.com/office/drawing/2014/main" id="{0F5B07CE-E650-C981-ACBC-E25B556A5AC8}"/>
              </a:ext>
            </a:extLst>
          </p:cNvPr>
          <p:cNvSpPr/>
          <p:nvPr/>
        </p:nvSpPr>
        <p:spPr>
          <a:xfrm flipH="1">
            <a:off x="1857829" y="2180222"/>
            <a:ext cx="8980034" cy="2072559"/>
          </a:xfrm>
          <a:custGeom>
            <a:avLst/>
            <a:gdLst>
              <a:gd name="connsiteX0" fmla="*/ 8634601 w 8980034"/>
              <a:gd name="connsiteY0" fmla="*/ 0 h 2072559"/>
              <a:gd name="connsiteX1" fmla="*/ 0 w 8980034"/>
              <a:gd name="connsiteY1" fmla="*/ 0 h 2072559"/>
              <a:gd name="connsiteX2" fmla="*/ 0 w 8980034"/>
              <a:gd name="connsiteY2" fmla="*/ 1676458 h 2072559"/>
              <a:gd name="connsiteX3" fmla="*/ 1 w 8980034"/>
              <a:gd name="connsiteY3" fmla="*/ 1676457 h 2072559"/>
              <a:gd name="connsiteX4" fmla="*/ 396102 w 8980034"/>
              <a:gd name="connsiteY4" fmla="*/ 2072559 h 2072559"/>
              <a:gd name="connsiteX5" fmla="*/ 8980034 w 8980034"/>
              <a:gd name="connsiteY5" fmla="*/ 2072559 h 2072559"/>
              <a:gd name="connsiteX6" fmla="*/ 8980034 w 8980034"/>
              <a:gd name="connsiteY6" fmla="*/ 345433 h 207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0034" h="2072559">
                <a:moveTo>
                  <a:pt x="8634601" y="0"/>
                </a:moveTo>
                <a:lnTo>
                  <a:pt x="0" y="0"/>
                </a:lnTo>
                <a:lnTo>
                  <a:pt x="0" y="1676458"/>
                </a:lnTo>
                <a:lnTo>
                  <a:pt x="1" y="1676457"/>
                </a:lnTo>
                <a:lnTo>
                  <a:pt x="396102" y="2072559"/>
                </a:lnTo>
                <a:lnTo>
                  <a:pt x="8980034" y="2072559"/>
                </a:lnTo>
                <a:lnTo>
                  <a:pt x="8980034" y="345433"/>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
            <a:extLst>
              <a:ext uri="{FF2B5EF4-FFF2-40B4-BE49-F238E27FC236}">
                <a16:creationId xmlns:a16="http://schemas.microsoft.com/office/drawing/2014/main" id="{B30F789E-6C12-9844-235F-4C51E39AF703}"/>
              </a:ext>
            </a:extLst>
          </p:cNvPr>
          <p:cNvSpPr>
            <a:spLocks noGrp="1"/>
          </p:cNvSpPr>
          <p:nvPr>
            <p:ph type="body" sz="quarter" idx="11"/>
          </p:nvPr>
        </p:nvSpPr>
        <p:spPr/>
        <p:txBody>
          <a:bodyPr/>
          <a:lstStyle/>
          <a:p>
            <a:r>
              <a:rPr lang="en-GB" dirty="0"/>
              <a:t>Response</a:t>
            </a:r>
          </a:p>
        </p:txBody>
      </p:sp>
      <p:sp>
        <p:nvSpPr>
          <p:cNvPr id="9" name="Text Placeholder 3">
            <a:extLst>
              <a:ext uri="{FF2B5EF4-FFF2-40B4-BE49-F238E27FC236}">
                <a16:creationId xmlns:a16="http://schemas.microsoft.com/office/drawing/2014/main" id="{CA93C133-1274-4C4D-6515-0FE78DC298DB}"/>
              </a:ext>
            </a:extLst>
          </p:cNvPr>
          <p:cNvSpPr txBox="1">
            <a:spLocks/>
          </p:cNvSpPr>
          <p:nvPr/>
        </p:nvSpPr>
        <p:spPr>
          <a:xfrm>
            <a:off x="4161152" y="2414450"/>
            <a:ext cx="4814000" cy="448110"/>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In groups, now discuss the following:</a:t>
            </a:r>
          </a:p>
        </p:txBody>
      </p:sp>
      <p:sp>
        <p:nvSpPr>
          <p:cNvPr id="11" name="Text Placeholder 3">
            <a:extLst>
              <a:ext uri="{FF2B5EF4-FFF2-40B4-BE49-F238E27FC236}">
                <a16:creationId xmlns:a16="http://schemas.microsoft.com/office/drawing/2014/main" id="{CD4FE09C-7E6E-0496-A1DC-5C3AC78B3901}"/>
              </a:ext>
            </a:extLst>
          </p:cNvPr>
          <p:cNvSpPr txBox="1">
            <a:spLocks/>
          </p:cNvSpPr>
          <p:nvPr/>
        </p:nvSpPr>
        <p:spPr>
          <a:xfrm>
            <a:off x="4963373" y="2995647"/>
            <a:ext cx="5422327" cy="347356"/>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What should you, as members of the leadership team, do?</a:t>
            </a:r>
          </a:p>
        </p:txBody>
      </p:sp>
      <p:sp>
        <p:nvSpPr>
          <p:cNvPr id="12" name="Text Placeholder 3">
            <a:extLst>
              <a:ext uri="{FF2B5EF4-FFF2-40B4-BE49-F238E27FC236}">
                <a16:creationId xmlns:a16="http://schemas.microsoft.com/office/drawing/2014/main" id="{17298552-DD68-E9AB-0A4C-2C79505D8563}"/>
              </a:ext>
            </a:extLst>
          </p:cNvPr>
          <p:cNvSpPr txBox="1">
            <a:spLocks/>
          </p:cNvSpPr>
          <p:nvPr/>
        </p:nvSpPr>
        <p:spPr>
          <a:xfrm>
            <a:off x="4963373" y="3571633"/>
            <a:ext cx="4814000" cy="347356"/>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What should you NOT do?</a:t>
            </a:r>
          </a:p>
        </p:txBody>
      </p:sp>
      <p:pic>
        <p:nvPicPr>
          <p:cNvPr id="13" name="Picture 12">
            <a:extLst>
              <a:ext uri="{FF2B5EF4-FFF2-40B4-BE49-F238E27FC236}">
                <a16:creationId xmlns:a16="http://schemas.microsoft.com/office/drawing/2014/main" id="{2C734027-2D39-9197-8E46-135DD24FC54C}"/>
              </a:ext>
            </a:extLst>
          </p:cNvPr>
          <p:cNvPicPr>
            <a:picLocks noChangeAspect="1"/>
          </p:cNvPicPr>
          <p:nvPr/>
        </p:nvPicPr>
        <p:blipFill>
          <a:blip r:embed="rId3"/>
          <a:stretch>
            <a:fillRect/>
          </a:stretch>
        </p:blipFill>
        <p:spPr>
          <a:xfrm>
            <a:off x="4440440" y="2995647"/>
            <a:ext cx="347356" cy="347356"/>
          </a:xfrm>
          <a:prstGeom prst="rect">
            <a:avLst/>
          </a:prstGeom>
        </p:spPr>
      </p:pic>
      <p:pic>
        <p:nvPicPr>
          <p:cNvPr id="14" name="Picture 13">
            <a:extLst>
              <a:ext uri="{FF2B5EF4-FFF2-40B4-BE49-F238E27FC236}">
                <a16:creationId xmlns:a16="http://schemas.microsoft.com/office/drawing/2014/main" id="{6E9E86EA-3F5B-23A8-7899-9AC60942390D}"/>
              </a:ext>
            </a:extLst>
          </p:cNvPr>
          <p:cNvPicPr>
            <a:picLocks noChangeAspect="1"/>
          </p:cNvPicPr>
          <p:nvPr/>
        </p:nvPicPr>
        <p:blipFill>
          <a:blip r:embed="rId4"/>
          <a:stretch>
            <a:fillRect/>
          </a:stretch>
        </p:blipFill>
        <p:spPr>
          <a:xfrm>
            <a:off x="4440440" y="3571633"/>
            <a:ext cx="347356" cy="347356"/>
          </a:xfrm>
          <a:prstGeom prst="rect">
            <a:avLst/>
          </a:prstGeom>
        </p:spPr>
      </p:pic>
      <p:pic>
        <p:nvPicPr>
          <p:cNvPr id="2" name="Graphic 1">
            <a:extLst>
              <a:ext uri="{FF2B5EF4-FFF2-40B4-BE49-F238E27FC236}">
                <a16:creationId xmlns:a16="http://schemas.microsoft.com/office/drawing/2014/main" id="{B0D17608-8C0E-D598-6724-9EC5101E3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979" y="1939873"/>
            <a:ext cx="2752599" cy="2558754"/>
          </a:xfrm>
          <a:prstGeom prst="rect">
            <a:avLst/>
          </a:prstGeom>
        </p:spPr>
      </p:pic>
      <p:sp>
        <p:nvSpPr>
          <p:cNvPr id="4" name="TextBox 3">
            <a:extLst>
              <a:ext uri="{FF2B5EF4-FFF2-40B4-BE49-F238E27FC236}">
                <a16:creationId xmlns:a16="http://schemas.microsoft.com/office/drawing/2014/main" id="{37CF79C7-6801-26DA-E9EC-BF2C7DBCD45A}"/>
              </a:ext>
            </a:extLst>
          </p:cNvPr>
          <p:cNvSpPr txBox="1"/>
          <p:nvPr/>
        </p:nvSpPr>
        <p:spPr>
          <a:xfrm>
            <a:off x="1024091" y="3036281"/>
            <a:ext cx="2161953" cy="707886"/>
          </a:xfrm>
          <a:prstGeom prst="rect">
            <a:avLst/>
          </a:prstGeom>
          <a:noFill/>
        </p:spPr>
        <p:txBody>
          <a:bodyPr wrap="square" rtlCol="0">
            <a:spAutoFit/>
          </a:bodyPr>
          <a:lstStyle/>
          <a:p>
            <a:pPr algn="ctr"/>
            <a:r>
              <a:rPr lang="en-GB" sz="4000" b="1" dirty="0">
                <a:solidFill>
                  <a:schemeClr val="bg1"/>
                </a:solidFill>
                <a:latin typeface="Avenir Heavy" panose="02000503020000020003" pitchFamily="2" charset="0"/>
              </a:rPr>
              <a:t>Exercise</a:t>
            </a:r>
            <a:endParaRPr lang="en-GB" sz="1600" dirty="0">
              <a:solidFill>
                <a:schemeClr val="bg1"/>
              </a:solidFill>
              <a:latin typeface="Nunito Sans Normal" pitchFamily="2" charset="77"/>
            </a:endParaRPr>
          </a:p>
        </p:txBody>
      </p:sp>
      <p:pic>
        <p:nvPicPr>
          <p:cNvPr id="5" name="Graphic 4">
            <a:extLst>
              <a:ext uri="{FF2B5EF4-FFF2-40B4-BE49-F238E27FC236}">
                <a16:creationId xmlns:a16="http://schemas.microsoft.com/office/drawing/2014/main" id="{3DAA712C-3F70-150B-7318-0147E243F1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5513" y="2409950"/>
            <a:ext cx="469748" cy="626331"/>
          </a:xfrm>
          <a:prstGeom prst="rect">
            <a:avLst/>
          </a:prstGeom>
        </p:spPr>
      </p:pic>
    </p:spTree>
    <p:extLst>
      <p:ext uri="{BB962C8B-B14F-4D97-AF65-F5344CB8AC3E}">
        <p14:creationId xmlns:p14="http://schemas.microsoft.com/office/powerpoint/2010/main" val="2258604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E278D-6F3E-6C04-BA9E-75CEEF121059}"/>
            </a:ext>
          </a:extLst>
        </p:cNvPr>
        <p:cNvGrpSpPr/>
        <p:nvPr/>
      </p:nvGrpSpPr>
      <p:grpSpPr>
        <a:xfrm>
          <a:off x="0" y="0"/>
          <a:ext cx="0" cy="0"/>
          <a:chOff x="0" y="0"/>
          <a:chExt cx="0" cy="0"/>
        </a:xfrm>
      </p:grpSpPr>
      <p:sp>
        <p:nvSpPr>
          <p:cNvPr id="53" name="Freeform 52">
            <a:extLst>
              <a:ext uri="{FF2B5EF4-FFF2-40B4-BE49-F238E27FC236}">
                <a16:creationId xmlns:a16="http://schemas.microsoft.com/office/drawing/2014/main" id="{59109C9C-87FC-A3AB-7589-F317C1DFDC69}"/>
              </a:ext>
            </a:extLst>
          </p:cNvPr>
          <p:cNvSpPr/>
          <p:nvPr/>
        </p:nvSpPr>
        <p:spPr>
          <a:xfrm>
            <a:off x="6589075" y="1285216"/>
            <a:ext cx="5071102" cy="4886984"/>
          </a:xfrm>
          <a:custGeom>
            <a:avLst/>
            <a:gdLst>
              <a:gd name="connsiteX0" fmla="*/ 0 w 5071102"/>
              <a:gd name="connsiteY0" fmla="*/ 0 h 4886984"/>
              <a:gd name="connsiteX1" fmla="*/ 5071102 w 5071102"/>
              <a:gd name="connsiteY1" fmla="*/ 0 h 4886984"/>
              <a:gd name="connsiteX2" fmla="*/ 5071102 w 5071102"/>
              <a:gd name="connsiteY2" fmla="*/ 4490885 h 4886984"/>
              <a:gd name="connsiteX3" fmla="*/ 5071101 w 5071102"/>
              <a:gd name="connsiteY3" fmla="*/ 4490884 h 4886984"/>
              <a:gd name="connsiteX4" fmla="*/ 4675000 w 5071102"/>
              <a:gd name="connsiteY4" fmla="*/ 4886984 h 4886984"/>
              <a:gd name="connsiteX5" fmla="*/ 0 w 5071102"/>
              <a:gd name="connsiteY5" fmla="*/ 4886984 h 488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102" h="4886984">
                <a:moveTo>
                  <a:pt x="0" y="0"/>
                </a:moveTo>
                <a:lnTo>
                  <a:pt x="5071102" y="0"/>
                </a:lnTo>
                <a:lnTo>
                  <a:pt x="5071102" y="4490885"/>
                </a:lnTo>
                <a:lnTo>
                  <a:pt x="5071101" y="4490884"/>
                </a:lnTo>
                <a:lnTo>
                  <a:pt x="4675000" y="4886984"/>
                </a:lnTo>
                <a:lnTo>
                  <a:pt x="0" y="4886984"/>
                </a:lnTo>
                <a:close/>
              </a:path>
            </a:pathLst>
          </a:custGeom>
          <a:solidFill>
            <a:srgbClr val="C6163D">
              <a:alpha val="97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0" name="Freeform 49">
            <a:extLst>
              <a:ext uri="{FF2B5EF4-FFF2-40B4-BE49-F238E27FC236}">
                <a16:creationId xmlns:a16="http://schemas.microsoft.com/office/drawing/2014/main" id="{A5EC1CC6-0745-568D-EA7B-CAB96282FAA9}"/>
              </a:ext>
            </a:extLst>
          </p:cNvPr>
          <p:cNvSpPr/>
          <p:nvPr/>
        </p:nvSpPr>
        <p:spPr>
          <a:xfrm>
            <a:off x="531625" y="1285216"/>
            <a:ext cx="5881873" cy="4886984"/>
          </a:xfrm>
          <a:custGeom>
            <a:avLst/>
            <a:gdLst>
              <a:gd name="connsiteX0" fmla="*/ 0 w 5881873"/>
              <a:gd name="connsiteY0" fmla="*/ 0 h 4886984"/>
              <a:gd name="connsiteX1" fmla="*/ 5881873 w 5881873"/>
              <a:gd name="connsiteY1" fmla="*/ 0 h 4886984"/>
              <a:gd name="connsiteX2" fmla="*/ 5881873 w 5881873"/>
              <a:gd name="connsiteY2" fmla="*/ 4490881 h 4886984"/>
              <a:gd name="connsiteX3" fmla="*/ 5485772 w 5881873"/>
              <a:gd name="connsiteY3" fmla="*/ 4886983 h 4886984"/>
              <a:gd name="connsiteX4" fmla="*/ 5485773 w 5881873"/>
              <a:gd name="connsiteY4" fmla="*/ 4886984 h 4886984"/>
              <a:gd name="connsiteX5" fmla="*/ 0 w 5881873"/>
              <a:gd name="connsiteY5" fmla="*/ 4886984 h 488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1873" h="4886984">
                <a:moveTo>
                  <a:pt x="0" y="0"/>
                </a:moveTo>
                <a:lnTo>
                  <a:pt x="5881873" y="0"/>
                </a:lnTo>
                <a:lnTo>
                  <a:pt x="5881873" y="4490881"/>
                </a:lnTo>
                <a:lnTo>
                  <a:pt x="5485772" y="4886983"/>
                </a:lnTo>
                <a:lnTo>
                  <a:pt x="5485773" y="4886984"/>
                </a:lnTo>
                <a:lnTo>
                  <a:pt x="0" y="4886984"/>
                </a:lnTo>
                <a:close/>
              </a:path>
            </a:pathLst>
          </a:custGeom>
          <a:solidFill>
            <a:srgbClr val="B8C728">
              <a:alpha val="1007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
            <a:extLst>
              <a:ext uri="{FF2B5EF4-FFF2-40B4-BE49-F238E27FC236}">
                <a16:creationId xmlns:a16="http://schemas.microsoft.com/office/drawing/2014/main" id="{689EA85B-49B4-5E88-4E60-636BB66F5F60}"/>
              </a:ext>
            </a:extLst>
          </p:cNvPr>
          <p:cNvSpPr>
            <a:spLocks noGrp="1"/>
          </p:cNvSpPr>
          <p:nvPr>
            <p:ph type="body" sz="quarter" idx="11"/>
          </p:nvPr>
        </p:nvSpPr>
        <p:spPr/>
        <p:txBody>
          <a:bodyPr/>
          <a:lstStyle/>
          <a:p>
            <a:r>
              <a:rPr lang="en-GB" dirty="0"/>
              <a:t>Response</a:t>
            </a:r>
          </a:p>
        </p:txBody>
      </p:sp>
      <p:sp>
        <p:nvSpPr>
          <p:cNvPr id="4" name="Text Placeholder 3">
            <a:extLst>
              <a:ext uri="{FF2B5EF4-FFF2-40B4-BE49-F238E27FC236}">
                <a16:creationId xmlns:a16="http://schemas.microsoft.com/office/drawing/2014/main" id="{1F27DFB5-7D7B-F8E1-DAAD-39F6961F7182}"/>
              </a:ext>
            </a:extLst>
          </p:cNvPr>
          <p:cNvSpPr>
            <a:spLocks noGrp="1"/>
          </p:cNvSpPr>
          <p:nvPr>
            <p:ph type="body" sz="quarter" idx="12"/>
          </p:nvPr>
        </p:nvSpPr>
        <p:spPr>
          <a:xfrm>
            <a:off x="739790" y="1543403"/>
            <a:ext cx="5667819" cy="319127"/>
          </a:xfrm>
        </p:spPr>
        <p:txBody>
          <a:bodyPr>
            <a:normAutofit/>
          </a:bodyPr>
          <a:lstStyle/>
          <a:p>
            <a:r>
              <a:rPr lang="en-GB" b="1" dirty="0"/>
              <a:t>What should you, as a member of the leadership team, do?</a:t>
            </a:r>
          </a:p>
        </p:txBody>
      </p:sp>
      <p:sp>
        <p:nvSpPr>
          <p:cNvPr id="21" name="Text Placeholder 3">
            <a:extLst>
              <a:ext uri="{FF2B5EF4-FFF2-40B4-BE49-F238E27FC236}">
                <a16:creationId xmlns:a16="http://schemas.microsoft.com/office/drawing/2014/main" id="{62E90584-AEBE-9F89-3CED-4BBCE19DB3AF}"/>
              </a:ext>
            </a:extLst>
          </p:cNvPr>
          <p:cNvSpPr txBox="1">
            <a:spLocks/>
          </p:cNvSpPr>
          <p:nvPr/>
        </p:nvSpPr>
        <p:spPr>
          <a:xfrm>
            <a:off x="6824350" y="1529680"/>
            <a:ext cx="4759627" cy="347356"/>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What shouldn’t you do?</a:t>
            </a:r>
          </a:p>
        </p:txBody>
      </p:sp>
      <p:sp>
        <p:nvSpPr>
          <p:cNvPr id="2" name="Text Placeholder 3">
            <a:extLst>
              <a:ext uri="{FF2B5EF4-FFF2-40B4-BE49-F238E27FC236}">
                <a16:creationId xmlns:a16="http://schemas.microsoft.com/office/drawing/2014/main" id="{BE74574C-8F70-917B-9750-203FDF03C664}"/>
              </a:ext>
            </a:extLst>
          </p:cNvPr>
          <p:cNvSpPr txBox="1">
            <a:spLocks/>
          </p:cNvSpPr>
          <p:nvPr/>
        </p:nvSpPr>
        <p:spPr>
          <a:xfrm>
            <a:off x="902941" y="1923253"/>
            <a:ext cx="5243216" cy="4112944"/>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800"/>
              </a:spcAft>
              <a:buSzPct val="140000"/>
              <a:buBlip>
                <a:blip r:embed="rId3">
                  <a:extLst>
                    <a:ext uri="{96DAC541-7B7A-43D3-8B79-37D633B846F1}">
                      <asvg:svgBlip xmlns:asvg="http://schemas.microsoft.com/office/drawing/2016/SVG/main" r:embed="rId4"/>
                    </a:ext>
                  </a:extLst>
                </a:blip>
              </a:buBlip>
            </a:pPr>
            <a:r>
              <a:rPr lang="en-GB" dirty="0"/>
              <a:t>Let the person explain why they feel vulnerable and what kind of support they need from you</a:t>
            </a:r>
          </a:p>
          <a:p>
            <a:pPr marL="285750" indent="-285750">
              <a:spcAft>
                <a:spcPts val="1800"/>
              </a:spcAft>
              <a:buSzPct val="140000"/>
              <a:buBlip>
                <a:blip r:embed="rId3">
                  <a:extLst>
                    <a:ext uri="{96DAC541-7B7A-43D3-8B79-37D633B846F1}">
                      <asvg:svgBlip xmlns:asvg="http://schemas.microsoft.com/office/drawing/2016/SVG/main" r:embed="rId4"/>
                    </a:ext>
                  </a:extLst>
                </a:blip>
              </a:buBlip>
            </a:pPr>
            <a:r>
              <a:rPr lang="en-GB" dirty="0"/>
              <a:t>Reassure them that you’ll do your best to assist them</a:t>
            </a:r>
          </a:p>
          <a:p>
            <a:pPr marL="285750" indent="-285750">
              <a:spcAft>
                <a:spcPts val="1800"/>
              </a:spcAft>
              <a:buSzPct val="140000"/>
              <a:buBlip>
                <a:blip r:embed="rId3">
                  <a:extLst>
                    <a:ext uri="{96DAC541-7B7A-43D3-8B79-37D633B846F1}">
                      <asvg:svgBlip xmlns:asvg="http://schemas.microsoft.com/office/drawing/2016/SVG/main" r:embed="rId4"/>
                    </a:ext>
                  </a:extLst>
                </a:blip>
              </a:buBlip>
            </a:pPr>
            <a:r>
              <a:rPr lang="en-GB" dirty="0"/>
              <a:t>Check if they have the means to make a call, if not, offer the site’s phone for them to use</a:t>
            </a:r>
          </a:p>
          <a:p>
            <a:pPr marL="285750" indent="-285750">
              <a:spcAft>
                <a:spcPts val="1800"/>
              </a:spcAft>
              <a:buSzPct val="140000"/>
              <a:buBlip>
                <a:blip r:embed="rId3">
                  <a:extLst>
                    <a:ext uri="{96DAC541-7B7A-43D3-8B79-37D633B846F1}">
                      <asvg:svgBlip xmlns:asvg="http://schemas.microsoft.com/office/drawing/2016/SVG/main" r:embed="rId4"/>
                    </a:ext>
                  </a:extLst>
                </a:blip>
              </a:buBlip>
            </a:pPr>
            <a:r>
              <a:rPr lang="en-GB" dirty="0"/>
              <a:t>Call emergency services if necessary</a:t>
            </a:r>
          </a:p>
          <a:p>
            <a:pPr marL="285750" indent="-285750">
              <a:spcAft>
                <a:spcPts val="1800"/>
              </a:spcAft>
              <a:buSzPct val="140000"/>
              <a:buBlip>
                <a:blip r:embed="rId3">
                  <a:extLst>
                    <a:ext uri="{96DAC541-7B7A-43D3-8B79-37D633B846F1}">
                      <asvg:svgBlip xmlns:asvg="http://schemas.microsoft.com/office/drawing/2016/SVG/main" r:embed="rId4"/>
                    </a:ext>
                  </a:extLst>
                </a:blip>
              </a:buBlip>
            </a:pPr>
            <a:r>
              <a:rPr lang="en-GB" dirty="0"/>
              <a:t>Make sure they feel safe and comfortable in the </a:t>
            </a:r>
            <a:br>
              <a:rPr lang="en-GB" dirty="0"/>
            </a:br>
            <a:r>
              <a:rPr lang="en-GB" dirty="0"/>
              <a:t>Safe Space. If possible, don’t leave them alone until they have someone to accompany them</a:t>
            </a:r>
          </a:p>
          <a:p>
            <a:pPr marL="285750" indent="-285750">
              <a:spcAft>
                <a:spcPts val="1800"/>
              </a:spcAft>
              <a:buSzPct val="140000"/>
              <a:buBlip>
                <a:blip r:embed="rId3">
                  <a:extLst>
                    <a:ext uri="{96DAC541-7B7A-43D3-8B79-37D633B846F1}">
                      <asvg:svgBlip xmlns:asvg="http://schemas.microsoft.com/office/drawing/2016/SVG/main" r:embed="rId4"/>
                    </a:ext>
                  </a:extLst>
                </a:blip>
              </a:buBlip>
            </a:pPr>
            <a:r>
              <a:rPr lang="en-GB" dirty="0"/>
              <a:t>Do a quick risk assessment, and be prepared for the situation to change</a:t>
            </a:r>
          </a:p>
        </p:txBody>
      </p:sp>
      <p:sp>
        <p:nvSpPr>
          <p:cNvPr id="15" name="Text Placeholder 3">
            <a:extLst>
              <a:ext uri="{FF2B5EF4-FFF2-40B4-BE49-F238E27FC236}">
                <a16:creationId xmlns:a16="http://schemas.microsoft.com/office/drawing/2014/main" id="{DEF7F17D-8081-42A9-AB2E-95D1584BD4BA}"/>
              </a:ext>
            </a:extLst>
          </p:cNvPr>
          <p:cNvSpPr txBox="1">
            <a:spLocks/>
          </p:cNvSpPr>
          <p:nvPr/>
        </p:nvSpPr>
        <p:spPr>
          <a:xfrm>
            <a:off x="6829179" y="1923253"/>
            <a:ext cx="4369327" cy="4112944"/>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Don’t be judgemental and ask personal questions or offer advice – stay impartial and only offer support</a:t>
            </a:r>
          </a:p>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Don’t offer your own phone for calls</a:t>
            </a:r>
          </a:p>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Don’t let them into the manager’s office or cash office, or other high-risk areas</a:t>
            </a:r>
          </a:p>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Never put yourself or anyone else in danger – your safety is the priority</a:t>
            </a:r>
          </a:p>
          <a:p>
            <a:pPr marL="285750" indent="-285750">
              <a:spcAft>
                <a:spcPts val="2400"/>
              </a:spcAft>
              <a:buSzPct val="140000"/>
              <a:buBlip>
                <a:blip r:embed="rId5">
                  <a:extLst>
                    <a:ext uri="{96DAC541-7B7A-43D3-8B79-37D633B846F1}">
                      <asvg:svgBlip xmlns:asvg="http://schemas.microsoft.com/office/drawing/2016/SVG/main" r:embed="rId6"/>
                    </a:ext>
                  </a:extLst>
                </a:blip>
              </a:buBlip>
            </a:pPr>
            <a:r>
              <a:rPr lang="en-GB" dirty="0"/>
              <a:t>Be with the person on your own, unless there’s no other option</a:t>
            </a:r>
          </a:p>
        </p:txBody>
      </p:sp>
    </p:spTree>
    <p:extLst>
      <p:ext uri="{BB962C8B-B14F-4D97-AF65-F5344CB8AC3E}">
        <p14:creationId xmlns:p14="http://schemas.microsoft.com/office/powerpoint/2010/main" val="4024618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AC8CFCE0-AA33-E385-DEBD-4E81F3110B9C}"/>
              </a:ext>
            </a:extLst>
          </p:cNvPr>
          <p:cNvSpPr/>
          <p:nvPr/>
        </p:nvSpPr>
        <p:spPr>
          <a:xfrm>
            <a:off x="5142921" y="4223361"/>
            <a:ext cx="6407676" cy="1762499"/>
          </a:xfrm>
          <a:custGeom>
            <a:avLst/>
            <a:gdLst>
              <a:gd name="connsiteX0" fmla="*/ 0 w 6407676"/>
              <a:gd name="connsiteY0" fmla="*/ 0 h 1762499"/>
              <a:gd name="connsiteX1" fmla="*/ 6407675 w 6407676"/>
              <a:gd name="connsiteY1" fmla="*/ 0 h 1762499"/>
              <a:gd name="connsiteX2" fmla="*/ 6407675 w 6407676"/>
              <a:gd name="connsiteY2" fmla="*/ 561334 h 1762499"/>
              <a:gd name="connsiteX3" fmla="*/ 6407675 w 6407676"/>
              <a:gd name="connsiteY3" fmla="*/ 900649 h 1762499"/>
              <a:gd name="connsiteX4" fmla="*/ 6407675 w 6407676"/>
              <a:gd name="connsiteY4" fmla="*/ 948860 h 1762499"/>
              <a:gd name="connsiteX5" fmla="*/ 6407676 w 6407676"/>
              <a:gd name="connsiteY5" fmla="*/ 948860 h 1762499"/>
              <a:gd name="connsiteX6" fmla="*/ 6407676 w 6407676"/>
              <a:gd name="connsiteY6" fmla="*/ 1366397 h 1762499"/>
              <a:gd name="connsiteX7" fmla="*/ 6025790 w 6407676"/>
              <a:gd name="connsiteY7" fmla="*/ 1762499 h 1762499"/>
              <a:gd name="connsiteX8" fmla="*/ 1 w 6407676"/>
              <a:gd name="connsiteY8" fmla="*/ 1762499 h 1762499"/>
              <a:gd name="connsiteX9" fmla="*/ 1 w 6407676"/>
              <a:gd name="connsiteY9" fmla="*/ 900649 h 1762499"/>
              <a:gd name="connsiteX10" fmla="*/ 0 w 6407676"/>
              <a:gd name="connsiteY10" fmla="*/ 900649 h 176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7676" h="1762499">
                <a:moveTo>
                  <a:pt x="0" y="0"/>
                </a:moveTo>
                <a:lnTo>
                  <a:pt x="6407675" y="0"/>
                </a:lnTo>
                <a:lnTo>
                  <a:pt x="6407675" y="561334"/>
                </a:lnTo>
                <a:lnTo>
                  <a:pt x="6407675" y="900649"/>
                </a:lnTo>
                <a:lnTo>
                  <a:pt x="6407675" y="948860"/>
                </a:lnTo>
                <a:lnTo>
                  <a:pt x="6407676" y="948860"/>
                </a:lnTo>
                <a:lnTo>
                  <a:pt x="6407676" y="1366397"/>
                </a:lnTo>
                <a:lnTo>
                  <a:pt x="6025790" y="1762499"/>
                </a:lnTo>
                <a:lnTo>
                  <a:pt x="1" y="1762499"/>
                </a:lnTo>
                <a:lnTo>
                  <a:pt x="1" y="900649"/>
                </a:lnTo>
                <a:lnTo>
                  <a:pt x="0" y="900649"/>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3" name="Picture Placeholder 22" descr="A person typing on a computer&#10;&#10;Description automatically generated">
            <a:extLst>
              <a:ext uri="{FF2B5EF4-FFF2-40B4-BE49-F238E27FC236}">
                <a16:creationId xmlns:a16="http://schemas.microsoft.com/office/drawing/2014/main" id="{48F59393-6A24-F38E-A64C-4C262CAF1F17}"/>
              </a:ext>
            </a:extLst>
          </p:cNvPr>
          <p:cNvPicPr>
            <a:picLocks noGrp="1" noChangeAspect="1"/>
          </p:cNvPicPr>
          <p:nvPr>
            <p:ph type="pic" sz="quarter" idx="13"/>
          </p:nvPr>
        </p:nvPicPr>
        <p:blipFill>
          <a:blip r:embed="rId3"/>
          <a:srcRect t="4536" b="4536"/>
          <a:stretch>
            <a:fillRect/>
          </a:stretch>
        </p:blipFill>
        <p:spPr/>
      </p:pic>
      <p:sp>
        <p:nvSpPr>
          <p:cNvPr id="3" name="Text Placeholder 2">
            <a:extLst>
              <a:ext uri="{FF2B5EF4-FFF2-40B4-BE49-F238E27FC236}">
                <a16:creationId xmlns:a16="http://schemas.microsoft.com/office/drawing/2014/main" id="{E2B93773-842B-2C67-4A82-EAE9C4F0D08C}"/>
              </a:ext>
            </a:extLst>
          </p:cNvPr>
          <p:cNvSpPr>
            <a:spLocks noGrp="1"/>
          </p:cNvSpPr>
          <p:nvPr>
            <p:ph type="body" sz="quarter" idx="11"/>
          </p:nvPr>
        </p:nvSpPr>
        <p:spPr/>
        <p:txBody>
          <a:bodyPr/>
          <a:lstStyle/>
          <a:p>
            <a:r>
              <a:rPr lang="en-GB" dirty="0"/>
              <a:t>Record Keeping</a:t>
            </a:r>
          </a:p>
        </p:txBody>
      </p:sp>
      <p:sp>
        <p:nvSpPr>
          <p:cNvPr id="4" name="Text Placeholder 3">
            <a:extLst>
              <a:ext uri="{FF2B5EF4-FFF2-40B4-BE49-F238E27FC236}">
                <a16:creationId xmlns:a16="http://schemas.microsoft.com/office/drawing/2014/main" id="{AD5CF9D6-15A7-92D3-B90A-F9053B86C1F7}"/>
              </a:ext>
            </a:extLst>
          </p:cNvPr>
          <p:cNvSpPr>
            <a:spLocks noGrp="1"/>
          </p:cNvSpPr>
          <p:nvPr>
            <p:ph type="body" sz="quarter" idx="12"/>
          </p:nvPr>
        </p:nvSpPr>
        <p:spPr>
          <a:xfrm>
            <a:off x="5145319" y="1429595"/>
            <a:ext cx="6633024" cy="246221"/>
          </a:xfrm>
        </p:spPr>
        <p:txBody>
          <a:bodyPr>
            <a:normAutofit/>
          </a:bodyPr>
          <a:lstStyle/>
          <a:p>
            <a:r>
              <a:rPr lang="en-GB" b="1" dirty="0"/>
              <a:t>Do we need to record details about the use of the scheme?</a:t>
            </a:r>
          </a:p>
        </p:txBody>
      </p:sp>
      <p:sp>
        <p:nvSpPr>
          <p:cNvPr id="7" name="Text Placeholder 3">
            <a:extLst>
              <a:ext uri="{FF2B5EF4-FFF2-40B4-BE49-F238E27FC236}">
                <a16:creationId xmlns:a16="http://schemas.microsoft.com/office/drawing/2014/main" id="{42BC0F34-FB41-BE8A-7614-4049DBE3D2C5}"/>
              </a:ext>
            </a:extLst>
          </p:cNvPr>
          <p:cNvSpPr txBox="1">
            <a:spLocks/>
          </p:cNvSpPr>
          <p:nvPr/>
        </p:nvSpPr>
        <p:spPr>
          <a:xfrm>
            <a:off x="5145213" y="2230318"/>
            <a:ext cx="10955337" cy="349438"/>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Consider Data Protection and GDPR</a:t>
            </a:r>
          </a:p>
        </p:txBody>
      </p:sp>
      <p:sp>
        <p:nvSpPr>
          <p:cNvPr id="10" name="Text Placeholder 3">
            <a:extLst>
              <a:ext uri="{FF2B5EF4-FFF2-40B4-BE49-F238E27FC236}">
                <a16:creationId xmlns:a16="http://schemas.microsoft.com/office/drawing/2014/main" id="{0E112321-1B66-0429-2143-973C18C91446}"/>
              </a:ext>
            </a:extLst>
          </p:cNvPr>
          <p:cNvSpPr txBox="1">
            <a:spLocks/>
          </p:cNvSpPr>
          <p:nvPr/>
        </p:nvSpPr>
        <p:spPr>
          <a:xfrm>
            <a:off x="5145213" y="3254281"/>
            <a:ext cx="10955337" cy="349438"/>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The scenario may involve a personal matter or be of sensitive nature</a:t>
            </a:r>
          </a:p>
        </p:txBody>
      </p:sp>
      <p:sp>
        <p:nvSpPr>
          <p:cNvPr id="18" name="TextBox 17">
            <a:extLst>
              <a:ext uri="{FF2B5EF4-FFF2-40B4-BE49-F238E27FC236}">
                <a16:creationId xmlns:a16="http://schemas.microsoft.com/office/drawing/2014/main" id="{43B209CF-5B2B-3E27-8283-59667E17DF09}"/>
              </a:ext>
            </a:extLst>
          </p:cNvPr>
          <p:cNvSpPr txBox="1"/>
          <p:nvPr/>
        </p:nvSpPr>
        <p:spPr>
          <a:xfrm>
            <a:off x="155878" y="6513992"/>
            <a:ext cx="2212041" cy="261610"/>
          </a:xfrm>
          <a:prstGeom prst="rect">
            <a:avLst/>
          </a:prstGeom>
          <a:noFill/>
        </p:spPr>
        <p:txBody>
          <a:bodyPr wrap="square" rtlCol="0">
            <a:spAutoFit/>
          </a:bodyPr>
          <a:lstStyle/>
          <a:p>
            <a:r>
              <a:rPr lang="en-GB" sz="1050" dirty="0">
                <a:solidFill>
                  <a:schemeClr val="bg1"/>
                </a:solidFill>
                <a:latin typeface=""/>
              </a:rPr>
              <a:t>nbcc.police.uk</a:t>
            </a:r>
          </a:p>
        </p:txBody>
      </p:sp>
      <p:sp>
        <p:nvSpPr>
          <p:cNvPr id="19" name="TextBox 18">
            <a:extLst>
              <a:ext uri="{FF2B5EF4-FFF2-40B4-BE49-F238E27FC236}">
                <a16:creationId xmlns:a16="http://schemas.microsoft.com/office/drawing/2014/main" id="{2F52526F-C873-390E-9FC2-649F99D076DC}"/>
              </a:ext>
            </a:extLst>
          </p:cNvPr>
          <p:cNvSpPr txBox="1"/>
          <p:nvPr/>
        </p:nvSpPr>
        <p:spPr>
          <a:xfrm>
            <a:off x="5558239" y="1793851"/>
            <a:ext cx="5721723" cy="246221"/>
          </a:xfrm>
          <a:prstGeom prst="rect">
            <a:avLst/>
          </a:prstGeom>
          <a:noFill/>
        </p:spPr>
        <p:txBody>
          <a:bodyPr wrap="square" lIns="0" tIns="0" rIns="0" bIns="0" rtlCol="0">
            <a:spAutoFit/>
          </a:bodyPr>
          <a:lstStyle/>
          <a:p>
            <a:pPr marL="285750" indent="-285750" algn="l">
              <a:spcAft>
                <a:spcPts val="1200"/>
              </a:spcAft>
              <a:buSzPct val="130000"/>
              <a:buBlip>
                <a:blip r:embed="rId4">
                  <a:extLst>
                    <a:ext uri="{96DAC541-7B7A-43D3-8B79-37D633B846F1}">
                      <asvg:svgBlip xmlns:asvg="http://schemas.microsoft.com/office/drawing/2016/SVG/main" r:embed="rId5"/>
                    </a:ext>
                  </a:extLst>
                </a:blip>
              </a:buBlip>
            </a:pPr>
            <a:r>
              <a:rPr lang="en-GB" sz="1600" dirty="0">
                <a:solidFill>
                  <a:srgbClr val="154E7A"/>
                </a:solidFill>
                <a:latin typeface="Nunito Sans Normal" pitchFamily="2" charset="77"/>
              </a:rPr>
              <a:t>[Insert where you want these instances recorded]</a:t>
            </a:r>
          </a:p>
        </p:txBody>
      </p:sp>
      <p:sp>
        <p:nvSpPr>
          <p:cNvPr id="24" name="TextBox 23">
            <a:extLst>
              <a:ext uri="{FF2B5EF4-FFF2-40B4-BE49-F238E27FC236}">
                <a16:creationId xmlns:a16="http://schemas.microsoft.com/office/drawing/2014/main" id="{04265805-D2BE-EE48-21A2-6A498E3A4426}"/>
              </a:ext>
            </a:extLst>
          </p:cNvPr>
          <p:cNvSpPr txBox="1"/>
          <p:nvPr/>
        </p:nvSpPr>
        <p:spPr>
          <a:xfrm>
            <a:off x="5558239" y="2646891"/>
            <a:ext cx="5847698" cy="492443"/>
          </a:xfrm>
          <a:prstGeom prst="rect">
            <a:avLst/>
          </a:prstGeom>
          <a:noFill/>
        </p:spPr>
        <p:txBody>
          <a:bodyPr wrap="square" lIns="0" tIns="0" rIns="0" bIns="0" rtlCol="0">
            <a:spAutoFit/>
          </a:bodyPr>
          <a:lstStyle/>
          <a:p>
            <a:pPr marL="285750" indent="-285750" algn="l">
              <a:spcAft>
                <a:spcPts val="1200"/>
              </a:spcAft>
              <a:buSzPct val="130000"/>
              <a:buBlip>
                <a:blip r:embed="rId4">
                  <a:extLst>
                    <a:ext uri="{96DAC541-7B7A-43D3-8B79-37D633B846F1}">
                      <asvg:svgBlip xmlns:asvg="http://schemas.microsoft.com/office/drawing/2016/SVG/main" r:embed="rId5"/>
                    </a:ext>
                  </a:extLst>
                </a:blip>
              </a:buBlip>
            </a:pPr>
            <a:r>
              <a:rPr lang="en-GB" sz="1600" dirty="0">
                <a:solidFill>
                  <a:srgbClr val="154E7A"/>
                </a:solidFill>
                <a:latin typeface="Nunito Sans Normal" pitchFamily="2" charset="77"/>
              </a:rPr>
              <a:t>The record should only include a description of the incident, and the person involved</a:t>
            </a:r>
          </a:p>
        </p:txBody>
      </p:sp>
      <p:sp>
        <p:nvSpPr>
          <p:cNvPr id="25" name="TextBox 24">
            <a:extLst>
              <a:ext uri="{FF2B5EF4-FFF2-40B4-BE49-F238E27FC236}">
                <a16:creationId xmlns:a16="http://schemas.microsoft.com/office/drawing/2014/main" id="{A4A954DA-8D49-8310-9475-04D9AAD19CE1}"/>
              </a:ext>
            </a:extLst>
          </p:cNvPr>
          <p:cNvSpPr txBox="1"/>
          <p:nvPr/>
        </p:nvSpPr>
        <p:spPr>
          <a:xfrm>
            <a:off x="5558239" y="3670778"/>
            <a:ext cx="5721723" cy="246221"/>
          </a:xfrm>
          <a:prstGeom prst="rect">
            <a:avLst/>
          </a:prstGeom>
          <a:noFill/>
        </p:spPr>
        <p:txBody>
          <a:bodyPr wrap="square" lIns="0" tIns="0" rIns="0" bIns="0" rtlCol="0">
            <a:spAutoFit/>
          </a:bodyPr>
          <a:lstStyle/>
          <a:p>
            <a:pPr marL="285750" indent="-285750" algn="l">
              <a:spcAft>
                <a:spcPts val="1200"/>
              </a:spcAft>
              <a:buSzPct val="130000"/>
              <a:buBlip>
                <a:blip r:embed="rId4">
                  <a:extLst>
                    <a:ext uri="{96DAC541-7B7A-43D3-8B79-37D633B846F1}">
                      <asvg:svgBlip xmlns:asvg="http://schemas.microsoft.com/office/drawing/2016/SVG/main" r:embed="rId5"/>
                    </a:ext>
                  </a:extLst>
                </a:blip>
              </a:buBlip>
            </a:pPr>
            <a:r>
              <a:rPr lang="en-GB" sz="1600" dirty="0">
                <a:solidFill>
                  <a:srgbClr val="154E7A"/>
                </a:solidFill>
                <a:latin typeface="Nunito Sans Normal" pitchFamily="2" charset="77"/>
              </a:rPr>
              <a:t>Do not include any of these details in the report </a:t>
            </a:r>
          </a:p>
        </p:txBody>
      </p:sp>
      <p:sp>
        <p:nvSpPr>
          <p:cNvPr id="13" name="TextBox 12">
            <a:extLst>
              <a:ext uri="{FF2B5EF4-FFF2-40B4-BE49-F238E27FC236}">
                <a16:creationId xmlns:a16="http://schemas.microsoft.com/office/drawing/2014/main" id="{D61410AE-CB84-D910-15A2-0497F038BECC}"/>
              </a:ext>
            </a:extLst>
          </p:cNvPr>
          <p:cNvSpPr txBox="1"/>
          <p:nvPr/>
        </p:nvSpPr>
        <p:spPr>
          <a:xfrm>
            <a:off x="5462269" y="4442890"/>
            <a:ext cx="5656043" cy="1323439"/>
          </a:xfrm>
          <a:prstGeom prst="rect">
            <a:avLst/>
          </a:prstGeom>
          <a:noFill/>
        </p:spPr>
        <p:txBody>
          <a:bodyPr wrap="square" lIns="0" rtlCol="0">
            <a:spAutoFit/>
          </a:bodyPr>
          <a:lstStyle/>
          <a:p>
            <a:pPr algn="l"/>
            <a:r>
              <a:rPr lang="en-GB" sz="1600" dirty="0">
                <a:solidFill>
                  <a:srgbClr val="154E7A"/>
                </a:solidFill>
                <a:latin typeface="Nunito Sans Normal" pitchFamily="2" charset="77"/>
              </a:rPr>
              <a:t>Consider sharing information with appropriate agencies in the interest of safeguarding the user. </a:t>
            </a:r>
          </a:p>
          <a:p>
            <a:pPr algn="l"/>
            <a:endParaRPr lang="en-GB" sz="1600" dirty="0">
              <a:solidFill>
                <a:srgbClr val="154E7A"/>
              </a:solidFill>
              <a:latin typeface="Nunito Sans Normal" pitchFamily="2" charset="77"/>
            </a:endParaRPr>
          </a:p>
          <a:p>
            <a:pPr algn="l"/>
            <a:r>
              <a:rPr lang="en-GB" sz="1600" dirty="0">
                <a:solidFill>
                  <a:srgbClr val="154E7A"/>
                </a:solidFill>
                <a:latin typeface="Nunito Sans Normal" pitchFamily="2" charset="77"/>
              </a:rPr>
              <a:t>You will need to exercise your discretion and keep the users’ welfare at the forefront of any decisions.</a:t>
            </a:r>
          </a:p>
        </p:txBody>
      </p:sp>
    </p:spTree>
    <p:extLst>
      <p:ext uri="{BB962C8B-B14F-4D97-AF65-F5344CB8AC3E}">
        <p14:creationId xmlns:p14="http://schemas.microsoft.com/office/powerpoint/2010/main" val="127371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67FEF-60DF-1088-B40A-129B863B8E65}"/>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42470FD-C5A0-25CD-2724-0476E6A5CEFE}"/>
              </a:ext>
            </a:extLst>
          </p:cNvPr>
          <p:cNvSpPr/>
          <p:nvPr/>
        </p:nvSpPr>
        <p:spPr>
          <a:xfrm>
            <a:off x="531623" y="4648313"/>
            <a:ext cx="10616273" cy="802970"/>
          </a:xfrm>
          <a:custGeom>
            <a:avLst/>
            <a:gdLst>
              <a:gd name="connsiteX0" fmla="*/ 0 w 10616273"/>
              <a:gd name="connsiteY0" fmla="*/ 0 h 802970"/>
              <a:gd name="connsiteX1" fmla="*/ 1059827 w 10616273"/>
              <a:gd name="connsiteY1" fmla="*/ 0 h 802970"/>
              <a:gd name="connsiteX2" fmla="*/ 1107606 w 10616273"/>
              <a:gd name="connsiteY2" fmla="*/ 0 h 802970"/>
              <a:gd name="connsiteX3" fmla="*/ 10616273 w 10616273"/>
              <a:gd name="connsiteY3" fmla="*/ 0 h 802970"/>
              <a:gd name="connsiteX4" fmla="*/ 10612706 w 10616273"/>
              <a:gd name="connsiteY4" fmla="*/ 404409 h 802970"/>
              <a:gd name="connsiteX5" fmla="*/ 10219527 w 10616273"/>
              <a:gd name="connsiteY5" fmla="*/ 797588 h 802970"/>
              <a:gd name="connsiteX6" fmla="*/ 10224910 w 10616273"/>
              <a:gd name="connsiteY6" fmla="*/ 802970 h 802970"/>
              <a:gd name="connsiteX7" fmla="*/ 1107606 w 10616273"/>
              <a:gd name="connsiteY7" fmla="*/ 802970 h 802970"/>
              <a:gd name="connsiteX8" fmla="*/ 1056545 w 10616273"/>
              <a:gd name="connsiteY8" fmla="*/ 802970 h 802970"/>
              <a:gd name="connsiteX9" fmla="*/ 0 w 10616273"/>
              <a:gd name="connsiteY9" fmla="*/ 802970 h 80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16273" h="802970">
                <a:moveTo>
                  <a:pt x="0" y="0"/>
                </a:moveTo>
                <a:lnTo>
                  <a:pt x="1059827" y="0"/>
                </a:lnTo>
                <a:lnTo>
                  <a:pt x="1107606" y="0"/>
                </a:lnTo>
                <a:lnTo>
                  <a:pt x="10616273" y="0"/>
                </a:lnTo>
                <a:lnTo>
                  <a:pt x="10612706" y="404409"/>
                </a:lnTo>
                <a:lnTo>
                  <a:pt x="10219527" y="797588"/>
                </a:lnTo>
                <a:lnTo>
                  <a:pt x="10224910" y="802970"/>
                </a:lnTo>
                <a:lnTo>
                  <a:pt x="1107606" y="802970"/>
                </a:lnTo>
                <a:lnTo>
                  <a:pt x="1056545" y="802970"/>
                </a:lnTo>
                <a:lnTo>
                  <a:pt x="0" y="80297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
            <a:extLst>
              <a:ext uri="{FF2B5EF4-FFF2-40B4-BE49-F238E27FC236}">
                <a16:creationId xmlns:a16="http://schemas.microsoft.com/office/drawing/2014/main" id="{E6E57863-BD79-2BAF-4264-C3DDA5B298BE}"/>
              </a:ext>
            </a:extLst>
          </p:cNvPr>
          <p:cNvSpPr>
            <a:spLocks noGrp="1"/>
          </p:cNvSpPr>
          <p:nvPr>
            <p:ph type="body" sz="quarter" idx="11"/>
          </p:nvPr>
        </p:nvSpPr>
        <p:spPr/>
        <p:txBody>
          <a:bodyPr/>
          <a:lstStyle/>
          <a:p>
            <a:r>
              <a:rPr lang="en-GB" dirty="0"/>
              <a:t>Review</a:t>
            </a:r>
          </a:p>
        </p:txBody>
      </p:sp>
      <p:sp>
        <p:nvSpPr>
          <p:cNvPr id="4" name="Text Placeholder 3">
            <a:extLst>
              <a:ext uri="{FF2B5EF4-FFF2-40B4-BE49-F238E27FC236}">
                <a16:creationId xmlns:a16="http://schemas.microsoft.com/office/drawing/2014/main" id="{C7EB85EA-DE5A-4DDF-7013-85EA1C7B4E6D}"/>
              </a:ext>
            </a:extLst>
          </p:cNvPr>
          <p:cNvSpPr>
            <a:spLocks noGrp="1"/>
          </p:cNvSpPr>
          <p:nvPr>
            <p:ph type="body" sz="quarter" idx="12"/>
          </p:nvPr>
        </p:nvSpPr>
        <p:spPr>
          <a:xfrm>
            <a:off x="531813" y="1429594"/>
            <a:ext cx="10955337" cy="296077"/>
          </a:xfrm>
        </p:spPr>
        <p:txBody>
          <a:bodyPr>
            <a:normAutofit/>
          </a:bodyPr>
          <a:lstStyle/>
          <a:p>
            <a:r>
              <a:rPr lang="en-GB" b="1" dirty="0"/>
              <a:t>Consider periodic review of any incidents:</a:t>
            </a:r>
          </a:p>
        </p:txBody>
      </p:sp>
      <p:sp>
        <p:nvSpPr>
          <p:cNvPr id="29" name="Text Placeholder 3">
            <a:extLst>
              <a:ext uri="{FF2B5EF4-FFF2-40B4-BE49-F238E27FC236}">
                <a16:creationId xmlns:a16="http://schemas.microsoft.com/office/drawing/2014/main" id="{E592560D-C8A7-FD8A-57F6-2AC1B84C4C48}"/>
              </a:ext>
            </a:extLst>
          </p:cNvPr>
          <p:cNvSpPr txBox="1">
            <a:spLocks/>
          </p:cNvSpPr>
          <p:nvPr/>
        </p:nvSpPr>
        <p:spPr>
          <a:xfrm>
            <a:off x="1693808" y="4757178"/>
            <a:ext cx="9143297" cy="596633"/>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Are there any experiences or is there any learning that can be shared with the National Business Crime Centre so that the scheme can continually improve? Get in touch at </a:t>
            </a:r>
            <a:r>
              <a:rPr lang="en-GB" dirty="0">
                <a:hlinkClick r:id="rId3"/>
              </a:rPr>
              <a:t>contact@nbcc.police.uk</a:t>
            </a:r>
            <a:endParaRPr lang="en-GB" dirty="0"/>
          </a:p>
        </p:txBody>
      </p:sp>
      <p:sp>
        <p:nvSpPr>
          <p:cNvPr id="28" name="TextBox 27">
            <a:extLst>
              <a:ext uri="{FF2B5EF4-FFF2-40B4-BE49-F238E27FC236}">
                <a16:creationId xmlns:a16="http://schemas.microsoft.com/office/drawing/2014/main" id="{3B2A531A-5579-9495-F847-E60408CDBBC8}"/>
              </a:ext>
            </a:extLst>
          </p:cNvPr>
          <p:cNvSpPr txBox="1"/>
          <p:nvPr/>
        </p:nvSpPr>
        <p:spPr>
          <a:xfrm>
            <a:off x="531623" y="3615926"/>
            <a:ext cx="7704852" cy="584775"/>
          </a:xfrm>
          <a:prstGeom prst="rect">
            <a:avLst/>
          </a:prstGeom>
          <a:noFill/>
        </p:spPr>
        <p:txBody>
          <a:bodyPr wrap="square" lIns="0" rtlCol="0">
            <a:spAutoFit/>
          </a:bodyPr>
          <a:lstStyle/>
          <a:p>
            <a:pPr algn="l"/>
            <a:r>
              <a:rPr lang="en-GB" sz="1600" dirty="0">
                <a:solidFill>
                  <a:srgbClr val="154E7A"/>
                </a:solidFill>
                <a:latin typeface="Nunito Sans Normal" pitchFamily="2" charset="77"/>
              </a:rPr>
              <a:t>Consider regular welfare checks on employees to ensure their continued wellbeing. People react and deal with things differently.</a:t>
            </a:r>
          </a:p>
        </p:txBody>
      </p:sp>
      <p:sp>
        <p:nvSpPr>
          <p:cNvPr id="2" name="TextBox 1">
            <a:extLst>
              <a:ext uri="{FF2B5EF4-FFF2-40B4-BE49-F238E27FC236}">
                <a16:creationId xmlns:a16="http://schemas.microsoft.com/office/drawing/2014/main" id="{5392D7A1-A86C-FD57-9847-B2C88BE243F9}"/>
              </a:ext>
            </a:extLst>
          </p:cNvPr>
          <p:cNvSpPr txBox="1"/>
          <p:nvPr/>
        </p:nvSpPr>
        <p:spPr>
          <a:xfrm>
            <a:off x="836213" y="1908508"/>
            <a:ext cx="6980877" cy="1384995"/>
          </a:xfrm>
          <a:prstGeom prst="rect">
            <a:avLst/>
          </a:prstGeom>
          <a:noFill/>
        </p:spPr>
        <p:txBody>
          <a:bodyPr wrap="square" lIns="0" tIns="0" rIns="0" bIns="0" rtlCol="0">
            <a:spAutoFit/>
          </a:bodyPr>
          <a:lstStyle/>
          <a:p>
            <a:pPr marL="285750" indent="-285750" algn="l">
              <a:spcAft>
                <a:spcPts val="1200"/>
              </a:spcAft>
              <a:buSzPct val="130000"/>
              <a:buBlip>
                <a:blip r:embed="rId4">
                  <a:extLst>
                    <a:ext uri="{96DAC541-7B7A-43D3-8B79-37D633B846F1}">
                      <asvg:svgBlip xmlns:asvg="http://schemas.microsoft.com/office/drawing/2016/SVG/main" r:embed="rId5"/>
                    </a:ext>
                  </a:extLst>
                </a:blip>
              </a:buBlip>
            </a:pPr>
            <a:r>
              <a:rPr lang="en-GB" sz="1600" dirty="0">
                <a:solidFill>
                  <a:srgbClr val="154E7A"/>
                </a:solidFill>
                <a:latin typeface="Nunito Sans Normal" pitchFamily="2" charset="77"/>
              </a:rPr>
              <a:t>What is working well? Give praise and recognition where appropriate and share best practices.</a:t>
            </a:r>
          </a:p>
          <a:p>
            <a:pPr marL="285750" indent="-285750" algn="l">
              <a:spcAft>
                <a:spcPts val="1200"/>
              </a:spcAft>
              <a:buSzPct val="130000"/>
              <a:buBlip>
                <a:blip r:embed="rId4">
                  <a:extLst>
                    <a:ext uri="{96DAC541-7B7A-43D3-8B79-37D633B846F1}">
                      <asvg:svgBlip xmlns:asvg="http://schemas.microsoft.com/office/drawing/2016/SVG/main" r:embed="rId5"/>
                    </a:ext>
                  </a:extLst>
                </a:blip>
              </a:buBlip>
            </a:pPr>
            <a:r>
              <a:rPr lang="en-GB" sz="1600" dirty="0">
                <a:solidFill>
                  <a:srgbClr val="154E7A"/>
                </a:solidFill>
                <a:latin typeface="Nunito Sans Normal" pitchFamily="2" charset="77"/>
              </a:rPr>
              <a:t>What is not working so well? Be prepared to make changes if necessary. Can any lessons be learnt and shared to improve how we operate within the scheme?</a:t>
            </a:r>
          </a:p>
        </p:txBody>
      </p:sp>
      <p:pic>
        <p:nvPicPr>
          <p:cNvPr id="10" name="Graphic 9">
            <a:extLst>
              <a:ext uri="{FF2B5EF4-FFF2-40B4-BE49-F238E27FC236}">
                <a16:creationId xmlns:a16="http://schemas.microsoft.com/office/drawing/2014/main" id="{E284F7BE-4367-E3CF-4CC2-A0FE70D552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329" y="4790453"/>
            <a:ext cx="648361" cy="518689"/>
          </a:xfrm>
          <a:prstGeom prst="rect">
            <a:avLst/>
          </a:prstGeom>
        </p:spPr>
      </p:pic>
    </p:spTree>
    <p:extLst>
      <p:ext uri="{BB962C8B-B14F-4D97-AF65-F5344CB8AC3E}">
        <p14:creationId xmlns:p14="http://schemas.microsoft.com/office/powerpoint/2010/main" val="1816452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636F95DF-7681-A697-4CBB-E638253239C5}"/>
              </a:ext>
            </a:extLst>
          </p:cNvPr>
          <p:cNvSpPr/>
          <p:nvPr/>
        </p:nvSpPr>
        <p:spPr>
          <a:xfrm>
            <a:off x="7648341" y="522879"/>
            <a:ext cx="4174257" cy="5464966"/>
          </a:xfrm>
          <a:custGeom>
            <a:avLst/>
            <a:gdLst>
              <a:gd name="connsiteX0" fmla="*/ 0 w 4174257"/>
              <a:gd name="connsiteY0" fmla="*/ 0 h 5464966"/>
              <a:gd name="connsiteX1" fmla="*/ 4174257 w 4174257"/>
              <a:gd name="connsiteY1" fmla="*/ 0 h 5464966"/>
              <a:gd name="connsiteX2" fmla="*/ 4174257 w 4174257"/>
              <a:gd name="connsiteY2" fmla="*/ 5068865 h 5464966"/>
              <a:gd name="connsiteX3" fmla="*/ 3778154 w 4174257"/>
              <a:gd name="connsiteY3" fmla="*/ 5464966 h 5464966"/>
              <a:gd name="connsiteX4" fmla="*/ 0 w 4174257"/>
              <a:gd name="connsiteY4" fmla="*/ 5464966 h 5464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4257" h="5464966">
                <a:moveTo>
                  <a:pt x="0" y="0"/>
                </a:moveTo>
                <a:lnTo>
                  <a:pt x="4174257" y="0"/>
                </a:lnTo>
                <a:lnTo>
                  <a:pt x="4174257" y="5068865"/>
                </a:lnTo>
                <a:lnTo>
                  <a:pt x="3778154" y="5464966"/>
                </a:lnTo>
                <a:lnTo>
                  <a:pt x="0" y="5464966"/>
                </a:lnTo>
                <a:close/>
              </a:path>
            </a:pathLst>
          </a:custGeom>
          <a:solidFill>
            <a:srgbClr val="154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
            <a:extLst>
              <a:ext uri="{FF2B5EF4-FFF2-40B4-BE49-F238E27FC236}">
                <a16:creationId xmlns:a16="http://schemas.microsoft.com/office/drawing/2014/main" id="{12DDAF03-D3D9-E50D-6A08-5A1ED18B5DDE}"/>
              </a:ext>
            </a:extLst>
          </p:cNvPr>
          <p:cNvSpPr>
            <a:spLocks noGrp="1"/>
          </p:cNvSpPr>
          <p:nvPr>
            <p:ph type="body" sz="quarter" idx="11"/>
          </p:nvPr>
        </p:nvSpPr>
        <p:spPr/>
        <p:txBody>
          <a:bodyPr/>
          <a:lstStyle/>
          <a:p>
            <a:r>
              <a:rPr lang="en-GB" dirty="0"/>
              <a:t>Next Steps</a:t>
            </a:r>
          </a:p>
        </p:txBody>
      </p:sp>
      <p:sp>
        <p:nvSpPr>
          <p:cNvPr id="10" name="TextBox 9">
            <a:extLst>
              <a:ext uri="{FF2B5EF4-FFF2-40B4-BE49-F238E27FC236}">
                <a16:creationId xmlns:a16="http://schemas.microsoft.com/office/drawing/2014/main" id="{33DA8054-F726-5191-227F-722DEFE84F7A}"/>
              </a:ext>
            </a:extLst>
          </p:cNvPr>
          <p:cNvSpPr txBox="1"/>
          <p:nvPr/>
        </p:nvSpPr>
        <p:spPr>
          <a:xfrm>
            <a:off x="531626" y="3002608"/>
            <a:ext cx="4593191" cy="338554"/>
          </a:xfrm>
          <a:prstGeom prst="rect">
            <a:avLst/>
          </a:prstGeom>
          <a:noFill/>
        </p:spPr>
        <p:txBody>
          <a:bodyPr wrap="square" lIns="0" rtlCol="0">
            <a:spAutoFit/>
          </a:bodyPr>
          <a:lstStyle/>
          <a:p>
            <a:pPr algn="l"/>
            <a:r>
              <a:rPr lang="en-GB" sz="1600" b="1" dirty="0">
                <a:solidFill>
                  <a:srgbClr val="154E7A"/>
                </a:solidFill>
                <a:latin typeface="Nunito Sans Normal" pitchFamily="2" charset="77"/>
              </a:rPr>
              <a:t>If applicable:</a:t>
            </a:r>
          </a:p>
        </p:txBody>
      </p:sp>
      <p:sp>
        <p:nvSpPr>
          <p:cNvPr id="27" name="TextBox 26">
            <a:extLst>
              <a:ext uri="{FF2B5EF4-FFF2-40B4-BE49-F238E27FC236}">
                <a16:creationId xmlns:a16="http://schemas.microsoft.com/office/drawing/2014/main" id="{00D86C6D-0CD2-2817-D66B-B9C192FDAA99}"/>
              </a:ext>
            </a:extLst>
          </p:cNvPr>
          <p:cNvSpPr txBox="1"/>
          <p:nvPr/>
        </p:nvSpPr>
        <p:spPr>
          <a:xfrm>
            <a:off x="7909821" y="781495"/>
            <a:ext cx="3797505" cy="584775"/>
          </a:xfrm>
          <a:prstGeom prst="rect">
            <a:avLst/>
          </a:prstGeom>
          <a:noFill/>
        </p:spPr>
        <p:txBody>
          <a:bodyPr wrap="square" lIns="0" rtlCol="0">
            <a:spAutoFit/>
          </a:bodyPr>
          <a:lstStyle/>
          <a:p>
            <a:r>
              <a:rPr lang="en-GB" sz="1600" b="1" dirty="0">
                <a:solidFill>
                  <a:schemeClr val="bg1"/>
                </a:solidFill>
                <a:latin typeface="Nunito Sans Normal" pitchFamily="2" charset="77"/>
              </a:rPr>
              <a:t>Compile a list of useful contacts to provide to the person or use to support</a:t>
            </a:r>
          </a:p>
        </p:txBody>
      </p:sp>
      <p:sp>
        <p:nvSpPr>
          <p:cNvPr id="30" name="TextBox 29">
            <a:extLst>
              <a:ext uri="{FF2B5EF4-FFF2-40B4-BE49-F238E27FC236}">
                <a16:creationId xmlns:a16="http://schemas.microsoft.com/office/drawing/2014/main" id="{CDD86747-089C-20E3-A3EB-C83A6BEC44C4}"/>
              </a:ext>
            </a:extLst>
          </p:cNvPr>
          <p:cNvSpPr txBox="1"/>
          <p:nvPr/>
        </p:nvSpPr>
        <p:spPr>
          <a:xfrm>
            <a:off x="8827359" y="1622213"/>
            <a:ext cx="2669415" cy="584775"/>
          </a:xfrm>
          <a:prstGeom prst="rect">
            <a:avLst/>
          </a:prstGeom>
          <a:noFill/>
        </p:spPr>
        <p:txBody>
          <a:bodyPr wrap="square" lIns="0" rIns="0" rtlCol="0">
            <a:spAutoFit/>
          </a:bodyPr>
          <a:lstStyle/>
          <a:p>
            <a:r>
              <a:rPr lang="en-GB" sz="1600" dirty="0">
                <a:solidFill>
                  <a:schemeClr val="bg1"/>
                </a:solidFill>
                <a:latin typeface="Nunito Sans Normal" pitchFamily="2" charset="77"/>
              </a:rPr>
              <a:t>Emergency services: 999 as well as local contact number</a:t>
            </a:r>
          </a:p>
        </p:txBody>
      </p:sp>
      <p:sp>
        <p:nvSpPr>
          <p:cNvPr id="32" name="TextBox 31">
            <a:extLst>
              <a:ext uri="{FF2B5EF4-FFF2-40B4-BE49-F238E27FC236}">
                <a16:creationId xmlns:a16="http://schemas.microsoft.com/office/drawing/2014/main" id="{0EB8F39F-4512-501D-E472-B821A40D556C}"/>
              </a:ext>
            </a:extLst>
          </p:cNvPr>
          <p:cNvSpPr txBox="1"/>
          <p:nvPr/>
        </p:nvSpPr>
        <p:spPr>
          <a:xfrm>
            <a:off x="8827359" y="2547414"/>
            <a:ext cx="1548703" cy="338554"/>
          </a:xfrm>
          <a:prstGeom prst="rect">
            <a:avLst/>
          </a:prstGeom>
          <a:noFill/>
        </p:spPr>
        <p:txBody>
          <a:bodyPr wrap="square" lIns="0" rIns="0" rtlCol="0">
            <a:spAutoFit/>
          </a:bodyPr>
          <a:lstStyle/>
          <a:p>
            <a:r>
              <a:rPr lang="en-GB" sz="1600" dirty="0">
                <a:solidFill>
                  <a:schemeClr val="bg1"/>
                </a:solidFill>
                <a:latin typeface="Nunito Sans Normal" pitchFamily="2" charset="77"/>
              </a:rPr>
              <a:t>NHS24 on 111</a:t>
            </a:r>
          </a:p>
        </p:txBody>
      </p:sp>
      <p:sp>
        <p:nvSpPr>
          <p:cNvPr id="34" name="TextBox 33">
            <a:extLst>
              <a:ext uri="{FF2B5EF4-FFF2-40B4-BE49-F238E27FC236}">
                <a16:creationId xmlns:a16="http://schemas.microsoft.com/office/drawing/2014/main" id="{564ACAF6-44EF-FF5B-FAEF-6FBADC96EE99}"/>
              </a:ext>
            </a:extLst>
          </p:cNvPr>
          <p:cNvSpPr txBox="1"/>
          <p:nvPr/>
        </p:nvSpPr>
        <p:spPr>
          <a:xfrm>
            <a:off x="8827359" y="3226394"/>
            <a:ext cx="2940972" cy="584775"/>
          </a:xfrm>
          <a:prstGeom prst="rect">
            <a:avLst/>
          </a:prstGeom>
          <a:noFill/>
        </p:spPr>
        <p:txBody>
          <a:bodyPr wrap="square" lIns="0" rIns="0" rtlCol="0">
            <a:spAutoFit/>
          </a:bodyPr>
          <a:lstStyle/>
          <a:p>
            <a:r>
              <a:rPr lang="en-GB" sz="1600" dirty="0">
                <a:solidFill>
                  <a:schemeClr val="bg1"/>
                </a:solidFill>
                <a:latin typeface="Nunito Sans Normal" pitchFamily="2" charset="77"/>
              </a:rPr>
              <a:t>Authorities: local council (usually office hours guidance)</a:t>
            </a:r>
          </a:p>
        </p:txBody>
      </p:sp>
      <p:sp>
        <p:nvSpPr>
          <p:cNvPr id="36" name="TextBox 35">
            <a:extLst>
              <a:ext uri="{FF2B5EF4-FFF2-40B4-BE49-F238E27FC236}">
                <a16:creationId xmlns:a16="http://schemas.microsoft.com/office/drawing/2014/main" id="{00D86C6E-7927-C181-D352-3369BB54CC71}"/>
              </a:ext>
            </a:extLst>
          </p:cNvPr>
          <p:cNvSpPr txBox="1"/>
          <p:nvPr/>
        </p:nvSpPr>
        <p:spPr>
          <a:xfrm>
            <a:off x="8827359" y="4205285"/>
            <a:ext cx="2463207" cy="584775"/>
          </a:xfrm>
          <a:prstGeom prst="rect">
            <a:avLst/>
          </a:prstGeom>
          <a:noFill/>
        </p:spPr>
        <p:txBody>
          <a:bodyPr wrap="square" lIns="0" rIns="0" rtlCol="0">
            <a:spAutoFit/>
          </a:bodyPr>
          <a:lstStyle/>
          <a:p>
            <a:r>
              <a:rPr lang="en-GB" sz="1600" dirty="0">
                <a:solidFill>
                  <a:schemeClr val="bg1"/>
                </a:solidFill>
                <a:latin typeface="Nunito Sans Normal" pitchFamily="2" charset="77"/>
              </a:rPr>
              <a:t>Charities e.g. Mind, Samaritans etc.</a:t>
            </a:r>
          </a:p>
        </p:txBody>
      </p:sp>
      <p:sp>
        <p:nvSpPr>
          <p:cNvPr id="38" name="TextBox 37">
            <a:extLst>
              <a:ext uri="{FF2B5EF4-FFF2-40B4-BE49-F238E27FC236}">
                <a16:creationId xmlns:a16="http://schemas.microsoft.com/office/drawing/2014/main" id="{1B70DC59-A45F-3C00-0D53-A2246712E899}"/>
              </a:ext>
            </a:extLst>
          </p:cNvPr>
          <p:cNvSpPr txBox="1"/>
          <p:nvPr/>
        </p:nvSpPr>
        <p:spPr>
          <a:xfrm>
            <a:off x="8827359" y="5115876"/>
            <a:ext cx="2027456" cy="584775"/>
          </a:xfrm>
          <a:prstGeom prst="rect">
            <a:avLst/>
          </a:prstGeom>
          <a:noFill/>
        </p:spPr>
        <p:txBody>
          <a:bodyPr wrap="square" lIns="0" rIns="0" rtlCol="0">
            <a:spAutoFit/>
          </a:bodyPr>
          <a:lstStyle/>
          <a:p>
            <a:r>
              <a:rPr lang="en-GB" sz="1600" dirty="0">
                <a:solidFill>
                  <a:schemeClr val="bg1"/>
                </a:solidFill>
                <a:latin typeface="Nunito Sans Normal" pitchFamily="2" charset="77"/>
              </a:rPr>
              <a:t>Other local support organisations</a:t>
            </a:r>
          </a:p>
        </p:txBody>
      </p:sp>
      <p:pic>
        <p:nvPicPr>
          <p:cNvPr id="39" name="Picture 38">
            <a:extLst>
              <a:ext uri="{FF2B5EF4-FFF2-40B4-BE49-F238E27FC236}">
                <a16:creationId xmlns:a16="http://schemas.microsoft.com/office/drawing/2014/main" id="{4E42B2E1-3EFE-6822-78C5-995C8705BB37}"/>
              </a:ext>
            </a:extLst>
          </p:cNvPr>
          <p:cNvPicPr>
            <a:picLocks noChangeAspect="1"/>
          </p:cNvPicPr>
          <p:nvPr/>
        </p:nvPicPr>
        <p:blipFill>
          <a:blip r:embed="rId3"/>
          <a:stretch>
            <a:fillRect/>
          </a:stretch>
        </p:blipFill>
        <p:spPr>
          <a:xfrm>
            <a:off x="7946616" y="1658309"/>
            <a:ext cx="643357" cy="450350"/>
          </a:xfrm>
          <a:prstGeom prst="rect">
            <a:avLst/>
          </a:prstGeom>
        </p:spPr>
      </p:pic>
      <p:pic>
        <p:nvPicPr>
          <p:cNvPr id="40" name="Picture 39">
            <a:extLst>
              <a:ext uri="{FF2B5EF4-FFF2-40B4-BE49-F238E27FC236}">
                <a16:creationId xmlns:a16="http://schemas.microsoft.com/office/drawing/2014/main" id="{9C07B9A7-9AA4-82D8-7049-1234BC55296E}"/>
              </a:ext>
            </a:extLst>
          </p:cNvPr>
          <p:cNvPicPr>
            <a:picLocks noChangeAspect="1"/>
          </p:cNvPicPr>
          <p:nvPr/>
        </p:nvPicPr>
        <p:blipFill>
          <a:blip r:embed="rId4"/>
          <a:stretch>
            <a:fillRect/>
          </a:stretch>
        </p:blipFill>
        <p:spPr>
          <a:xfrm>
            <a:off x="7967098" y="2466304"/>
            <a:ext cx="602392" cy="481913"/>
          </a:xfrm>
          <a:prstGeom prst="rect">
            <a:avLst/>
          </a:prstGeom>
        </p:spPr>
      </p:pic>
      <p:pic>
        <p:nvPicPr>
          <p:cNvPr id="41" name="Picture 40">
            <a:extLst>
              <a:ext uri="{FF2B5EF4-FFF2-40B4-BE49-F238E27FC236}">
                <a16:creationId xmlns:a16="http://schemas.microsoft.com/office/drawing/2014/main" id="{20C7A84E-1A24-48D8-0B02-F95E06C5DBFA}"/>
              </a:ext>
            </a:extLst>
          </p:cNvPr>
          <p:cNvPicPr>
            <a:picLocks noChangeAspect="1"/>
          </p:cNvPicPr>
          <p:nvPr/>
        </p:nvPicPr>
        <p:blipFill>
          <a:blip r:embed="rId5"/>
          <a:stretch>
            <a:fillRect/>
          </a:stretch>
        </p:blipFill>
        <p:spPr>
          <a:xfrm>
            <a:off x="8003899" y="3239660"/>
            <a:ext cx="528791" cy="528791"/>
          </a:xfrm>
          <a:prstGeom prst="rect">
            <a:avLst/>
          </a:prstGeom>
        </p:spPr>
      </p:pic>
      <p:pic>
        <p:nvPicPr>
          <p:cNvPr id="42" name="Picture 41">
            <a:extLst>
              <a:ext uri="{FF2B5EF4-FFF2-40B4-BE49-F238E27FC236}">
                <a16:creationId xmlns:a16="http://schemas.microsoft.com/office/drawing/2014/main" id="{E473AE7F-E3FA-55B9-3C02-ABC7533B376E}"/>
              </a:ext>
            </a:extLst>
          </p:cNvPr>
          <p:cNvPicPr>
            <a:picLocks noChangeAspect="1"/>
          </p:cNvPicPr>
          <p:nvPr/>
        </p:nvPicPr>
        <p:blipFill>
          <a:blip r:embed="rId6"/>
          <a:stretch>
            <a:fillRect/>
          </a:stretch>
        </p:blipFill>
        <p:spPr>
          <a:xfrm>
            <a:off x="7962327" y="4157296"/>
            <a:ext cx="611935" cy="536505"/>
          </a:xfrm>
          <a:prstGeom prst="rect">
            <a:avLst/>
          </a:prstGeom>
        </p:spPr>
      </p:pic>
      <p:pic>
        <p:nvPicPr>
          <p:cNvPr id="43" name="Picture 42">
            <a:extLst>
              <a:ext uri="{FF2B5EF4-FFF2-40B4-BE49-F238E27FC236}">
                <a16:creationId xmlns:a16="http://schemas.microsoft.com/office/drawing/2014/main" id="{AFF1C7E8-5D8A-0C2E-FACD-CE57A7F12160}"/>
              </a:ext>
            </a:extLst>
          </p:cNvPr>
          <p:cNvPicPr>
            <a:picLocks noChangeAspect="1"/>
          </p:cNvPicPr>
          <p:nvPr/>
        </p:nvPicPr>
        <p:blipFill>
          <a:blip r:embed="rId7"/>
          <a:stretch>
            <a:fillRect/>
          </a:stretch>
        </p:blipFill>
        <p:spPr>
          <a:xfrm>
            <a:off x="7962327" y="5136013"/>
            <a:ext cx="611935" cy="489549"/>
          </a:xfrm>
          <a:prstGeom prst="rect">
            <a:avLst/>
          </a:prstGeom>
        </p:spPr>
      </p:pic>
      <p:sp>
        <p:nvSpPr>
          <p:cNvPr id="44" name="TextBox 43">
            <a:extLst>
              <a:ext uri="{FF2B5EF4-FFF2-40B4-BE49-F238E27FC236}">
                <a16:creationId xmlns:a16="http://schemas.microsoft.com/office/drawing/2014/main" id="{D59DE1DE-700A-B7F8-1A90-6BE20BEC2BCD}"/>
              </a:ext>
            </a:extLst>
          </p:cNvPr>
          <p:cNvSpPr txBox="1"/>
          <p:nvPr/>
        </p:nvSpPr>
        <p:spPr>
          <a:xfrm>
            <a:off x="15525135" y="4080387"/>
            <a:ext cx="0" cy="0"/>
          </a:xfrm>
          <a:prstGeom prst="rect">
            <a:avLst/>
          </a:prstGeom>
        </p:spPr>
        <p:txBody>
          <a:bodyPr vert="horz" wrap="none" lIns="0" tIns="45720" rIns="91440" bIns="45720" rtlCol="0">
            <a:normAutofit fontScale="25000" lnSpcReduction="20000"/>
          </a:bodyPr>
          <a:lstStyle/>
          <a:p>
            <a:pPr algn="l"/>
            <a:endParaRPr lang="en-GB" dirty="0"/>
          </a:p>
        </p:txBody>
      </p:sp>
      <p:sp>
        <p:nvSpPr>
          <p:cNvPr id="2" name="TextBox 1">
            <a:extLst>
              <a:ext uri="{FF2B5EF4-FFF2-40B4-BE49-F238E27FC236}">
                <a16:creationId xmlns:a16="http://schemas.microsoft.com/office/drawing/2014/main" id="{F94613E4-64D6-6507-EC7B-C70F175165B2}"/>
              </a:ext>
            </a:extLst>
          </p:cNvPr>
          <p:cNvSpPr txBox="1"/>
          <p:nvPr/>
        </p:nvSpPr>
        <p:spPr>
          <a:xfrm>
            <a:off x="806360" y="1408559"/>
            <a:ext cx="6419463" cy="1292662"/>
          </a:xfrm>
          <a:prstGeom prst="rect">
            <a:avLst/>
          </a:prstGeom>
          <a:noFill/>
        </p:spPr>
        <p:txBody>
          <a:bodyPr wrap="square" lIns="0" tIns="0" rIns="0" bIns="0" rtlCol="0">
            <a:spAutoFit/>
          </a:bodyPr>
          <a:lstStyle/>
          <a:p>
            <a:pPr marL="285750" indent="-285750" algn="l">
              <a:spcAft>
                <a:spcPts val="1200"/>
              </a:spcAft>
              <a:buSzPct val="130000"/>
              <a:buBlip>
                <a:blip r:embed="rId8">
                  <a:extLst>
                    <a:ext uri="{96DAC541-7B7A-43D3-8B79-37D633B846F1}">
                      <asvg:svgBlip xmlns:asvg="http://schemas.microsoft.com/office/drawing/2016/SVG/main" r:embed="rId9"/>
                    </a:ext>
                  </a:extLst>
                </a:blip>
              </a:buBlip>
            </a:pPr>
            <a:r>
              <a:rPr lang="en-GB" sz="1600" dirty="0">
                <a:solidFill>
                  <a:srgbClr val="154E7A"/>
                </a:solidFill>
                <a:latin typeface="Nunito Sans Normal" pitchFamily="2" charset="77"/>
              </a:rPr>
              <a:t>Review and agree on possible Safe Spaces in your [insert business/location]</a:t>
            </a:r>
          </a:p>
          <a:p>
            <a:pPr marL="285750" indent="-285750" algn="l">
              <a:spcAft>
                <a:spcPts val="1200"/>
              </a:spcAft>
              <a:buSzPct val="130000"/>
              <a:buBlip>
                <a:blip r:embed="rId8">
                  <a:extLst>
                    <a:ext uri="{96DAC541-7B7A-43D3-8B79-37D633B846F1}">
                      <asvg:svgBlip xmlns:asvg="http://schemas.microsoft.com/office/drawing/2016/SVG/main" r:embed="rId9"/>
                    </a:ext>
                  </a:extLst>
                </a:blip>
              </a:buBlip>
            </a:pPr>
            <a:r>
              <a:rPr lang="en-GB" sz="1600" dirty="0">
                <a:solidFill>
                  <a:srgbClr val="154E7A"/>
                </a:solidFill>
                <a:latin typeface="Nunito Sans Normal" pitchFamily="2" charset="77"/>
              </a:rPr>
              <a:t>Ensure leadership team complete the Operation Portum workshop</a:t>
            </a:r>
          </a:p>
          <a:p>
            <a:pPr marL="285750" indent="-285750" algn="l">
              <a:spcAft>
                <a:spcPts val="1200"/>
              </a:spcAft>
              <a:buSzPct val="130000"/>
              <a:buBlip>
                <a:blip r:embed="rId8">
                  <a:extLst>
                    <a:ext uri="{96DAC541-7B7A-43D3-8B79-37D633B846F1}">
                      <asvg:svgBlip xmlns:asvg="http://schemas.microsoft.com/office/drawing/2016/SVG/main" r:embed="rId9"/>
                    </a:ext>
                  </a:extLst>
                </a:blip>
              </a:buBlip>
            </a:pPr>
            <a:r>
              <a:rPr lang="en-GB" sz="1600" dirty="0">
                <a:solidFill>
                  <a:srgbClr val="154E7A"/>
                </a:solidFill>
                <a:latin typeface="Nunito Sans Normal" pitchFamily="2" charset="77"/>
              </a:rPr>
              <a:t>Ensure remaining team complete the Operation Portum training</a:t>
            </a:r>
          </a:p>
        </p:txBody>
      </p:sp>
      <p:sp>
        <p:nvSpPr>
          <p:cNvPr id="6" name="TextBox 5">
            <a:extLst>
              <a:ext uri="{FF2B5EF4-FFF2-40B4-BE49-F238E27FC236}">
                <a16:creationId xmlns:a16="http://schemas.microsoft.com/office/drawing/2014/main" id="{5119338C-0CF8-DC4A-EFCE-578AF55E27FE}"/>
              </a:ext>
            </a:extLst>
          </p:cNvPr>
          <p:cNvSpPr txBox="1"/>
          <p:nvPr/>
        </p:nvSpPr>
        <p:spPr>
          <a:xfrm>
            <a:off x="806361" y="3520905"/>
            <a:ext cx="6254458" cy="1538883"/>
          </a:xfrm>
          <a:prstGeom prst="rect">
            <a:avLst/>
          </a:prstGeom>
          <a:noFill/>
        </p:spPr>
        <p:txBody>
          <a:bodyPr wrap="square" lIns="0" tIns="0" rIns="0" bIns="0" rtlCol="0">
            <a:spAutoFit/>
          </a:bodyPr>
          <a:lstStyle/>
          <a:p>
            <a:pPr marL="285750" indent="-285750" algn="l">
              <a:spcAft>
                <a:spcPts val="1200"/>
              </a:spcAft>
              <a:buSzPct val="130000"/>
              <a:buBlip>
                <a:blip r:embed="rId8">
                  <a:extLst>
                    <a:ext uri="{96DAC541-7B7A-43D3-8B79-37D633B846F1}">
                      <asvg:svgBlip xmlns:asvg="http://schemas.microsoft.com/office/drawing/2016/SVG/main" r:embed="rId9"/>
                    </a:ext>
                  </a:extLst>
                </a:blip>
              </a:buBlip>
            </a:pPr>
            <a:r>
              <a:rPr lang="en-GB" sz="1600" dirty="0">
                <a:solidFill>
                  <a:srgbClr val="154E7A"/>
                </a:solidFill>
                <a:latin typeface="Nunito Sans Normal" pitchFamily="2" charset="77"/>
              </a:rPr>
              <a:t>Communicate to your security guard where your Safe Space is</a:t>
            </a:r>
          </a:p>
          <a:p>
            <a:pPr marL="285750" indent="-285750" algn="l">
              <a:spcAft>
                <a:spcPts val="1200"/>
              </a:spcAft>
              <a:buSzPct val="130000"/>
              <a:buBlip>
                <a:blip r:embed="rId8">
                  <a:extLst>
                    <a:ext uri="{96DAC541-7B7A-43D3-8B79-37D633B846F1}">
                      <asvg:svgBlip xmlns:asvg="http://schemas.microsoft.com/office/drawing/2016/SVG/main" r:embed="rId9"/>
                    </a:ext>
                  </a:extLst>
                </a:blip>
              </a:buBlip>
            </a:pPr>
            <a:r>
              <a:rPr lang="en-GB" sz="1600" dirty="0">
                <a:solidFill>
                  <a:srgbClr val="154E7A"/>
                </a:solidFill>
                <a:latin typeface="Nunito Sans Normal" pitchFamily="2" charset="77"/>
              </a:rPr>
              <a:t>Communicate to your security guard our expectations in relation to Operation Portum</a:t>
            </a:r>
          </a:p>
          <a:p>
            <a:pPr marL="285750" indent="-285750" algn="l">
              <a:spcAft>
                <a:spcPts val="1200"/>
              </a:spcAft>
              <a:buSzPct val="130000"/>
              <a:buBlip>
                <a:blip r:embed="rId8">
                  <a:extLst>
                    <a:ext uri="{96DAC541-7B7A-43D3-8B79-37D633B846F1}">
                      <asvg:svgBlip xmlns:asvg="http://schemas.microsoft.com/office/drawing/2016/SVG/main" r:embed="rId9"/>
                    </a:ext>
                  </a:extLst>
                </a:blip>
              </a:buBlip>
            </a:pPr>
            <a:r>
              <a:rPr lang="en-GB" sz="1600" dirty="0">
                <a:solidFill>
                  <a:srgbClr val="154E7A"/>
                </a:solidFill>
                <a:latin typeface="Nunito Sans Normal" pitchFamily="2" charset="77"/>
              </a:rPr>
              <a:t>Communicate with any local shopping centre, local police contact or equivalent</a:t>
            </a:r>
          </a:p>
        </p:txBody>
      </p:sp>
    </p:spTree>
    <p:extLst>
      <p:ext uri="{BB962C8B-B14F-4D97-AF65-F5344CB8AC3E}">
        <p14:creationId xmlns:p14="http://schemas.microsoft.com/office/powerpoint/2010/main" val="339615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460DE7E-F217-F81E-1B02-AC08FA0E05F4}"/>
              </a:ext>
            </a:extLst>
          </p:cNvPr>
          <p:cNvSpPr>
            <a:spLocks noGrp="1"/>
          </p:cNvSpPr>
          <p:nvPr>
            <p:ph type="body" sz="quarter" idx="11"/>
          </p:nvPr>
        </p:nvSpPr>
        <p:spPr/>
        <p:txBody>
          <a:bodyPr lIns="0">
            <a:noAutofit/>
          </a:bodyPr>
          <a:lstStyle/>
          <a:p>
            <a:r>
              <a:rPr lang="en-GB" dirty="0">
                <a:latin typeface="Avenir Heavy" panose="02000503020000020003" pitchFamily="2" charset="0"/>
              </a:rPr>
              <a:t>Introduction</a:t>
            </a:r>
          </a:p>
        </p:txBody>
      </p:sp>
      <p:sp>
        <p:nvSpPr>
          <p:cNvPr id="6" name="Text Placeholder 5">
            <a:extLst>
              <a:ext uri="{FF2B5EF4-FFF2-40B4-BE49-F238E27FC236}">
                <a16:creationId xmlns:a16="http://schemas.microsoft.com/office/drawing/2014/main" id="{F9E2C317-7249-0D80-A7FC-735DEE936886}"/>
              </a:ext>
            </a:extLst>
          </p:cNvPr>
          <p:cNvSpPr>
            <a:spLocks noGrp="1"/>
          </p:cNvSpPr>
          <p:nvPr>
            <p:ph type="body" sz="quarter" idx="12"/>
          </p:nvPr>
        </p:nvSpPr>
        <p:spPr>
          <a:xfrm>
            <a:off x="531813" y="1429595"/>
            <a:ext cx="7855916" cy="4520730"/>
          </a:xfrm>
        </p:spPr>
        <p:txBody>
          <a:bodyPr lIns="0">
            <a:normAutofit/>
          </a:bodyPr>
          <a:lstStyle/>
          <a:p>
            <a:pPr>
              <a:lnSpc>
                <a:spcPct val="100000"/>
              </a:lnSpc>
              <a:spcBef>
                <a:spcPts val="0"/>
              </a:spcBef>
            </a:pPr>
            <a:r>
              <a:rPr lang="en-GB" dirty="0"/>
              <a:t>This slide deck provides a training template for your staff to make them aware of our Safe Space scheme, Operation Portum. Please feel free to amend to suit your training needs and style.</a:t>
            </a:r>
          </a:p>
          <a:p>
            <a:pPr>
              <a:lnSpc>
                <a:spcPct val="100000"/>
              </a:lnSpc>
              <a:spcBef>
                <a:spcPts val="0"/>
              </a:spcBef>
            </a:pPr>
            <a:endParaRPr lang="en-GB" dirty="0"/>
          </a:p>
          <a:p>
            <a:pPr>
              <a:lnSpc>
                <a:spcPct val="100000"/>
              </a:lnSpc>
              <a:spcBef>
                <a:spcPts val="0"/>
              </a:spcBef>
            </a:pPr>
            <a:r>
              <a:rPr lang="en-GB" dirty="0"/>
              <a:t>Thank you for your support of the scheme, your involvement will greatly increase the awareness and support available to anyone who feels vulnerable.</a:t>
            </a:r>
          </a:p>
          <a:p>
            <a:pPr>
              <a:lnSpc>
                <a:spcPct val="100000"/>
              </a:lnSpc>
              <a:spcBef>
                <a:spcPts val="0"/>
              </a:spcBef>
            </a:pPr>
            <a:endParaRPr lang="en-GB" dirty="0"/>
          </a:p>
          <a:p>
            <a:pPr>
              <a:lnSpc>
                <a:spcPct val="100000"/>
              </a:lnSpc>
              <a:spcBef>
                <a:spcPts val="0"/>
              </a:spcBef>
            </a:pPr>
            <a:r>
              <a:rPr lang="en-GB" dirty="0"/>
              <a:t>If any other assets are required, please contact us at the NBCC.</a:t>
            </a:r>
          </a:p>
          <a:p>
            <a:pPr>
              <a:lnSpc>
                <a:spcPct val="100000"/>
              </a:lnSpc>
              <a:spcBef>
                <a:spcPts val="0"/>
              </a:spcBef>
            </a:pPr>
            <a:endParaRPr lang="en-GB" b="1" dirty="0"/>
          </a:p>
          <a:p>
            <a:pPr>
              <a:lnSpc>
                <a:spcPct val="100000"/>
              </a:lnSpc>
              <a:spcBef>
                <a:spcPts val="0"/>
              </a:spcBef>
            </a:pPr>
            <a:endParaRPr lang="en-GB" b="1" dirty="0"/>
          </a:p>
          <a:p>
            <a:pPr>
              <a:lnSpc>
                <a:spcPct val="100000"/>
              </a:lnSpc>
              <a:spcBef>
                <a:spcPts val="0"/>
              </a:spcBef>
              <a:spcAft>
                <a:spcPts val="600"/>
              </a:spcAft>
            </a:pPr>
            <a:r>
              <a:rPr lang="en-GB" b="1" dirty="0"/>
              <a:t>Patrick Holdaway</a:t>
            </a:r>
          </a:p>
          <a:p>
            <a:pPr>
              <a:lnSpc>
                <a:spcPct val="100000"/>
              </a:lnSpc>
              <a:spcBef>
                <a:spcPts val="0"/>
              </a:spcBef>
            </a:pPr>
            <a:r>
              <a:rPr lang="en-GB" dirty="0"/>
              <a:t>Superintendent</a:t>
            </a:r>
          </a:p>
          <a:p>
            <a:pPr>
              <a:lnSpc>
                <a:spcPct val="100000"/>
              </a:lnSpc>
              <a:spcBef>
                <a:spcPts val="0"/>
              </a:spcBef>
            </a:pPr>
            <a:r>
              <a:rPr lang="en-GB" dirty="0"/>
              <a:t>National Business Crime Centre</a:t>
            </a:r>
          </a:p>
        </p:txBody>
      </p:sp>
      <p:sp>
        <p:nvSpPr>
          <p:cNvPr id="8" name="Rounded Rectangle 7">
            <a:hlinkClick r:id="rId3"/>
            <a:extLst>
              <a:ext uri="{FF2B5EF4-FFF2-40B4-BE49-F238E27FC236}">
                <a16:creationId xmlns:a16="http://schemas.microsoft.com/office/drawing/2014/main" id="{F71534CB-CE93-D72C-099C-20F0F1C169BD}"/>
              </a:ext>
            </a:extLst>
          </p:cNvPr>
          <p:cNvSpPr/>
          <p:nvPr/>
        </p:nvSpPr>
        <p:spPr>
          <a:xfrm>
            <a:off x="531626" y="5270276"/>
            <a:ext cx="3031845" cy="478560"/>
          </a:xfrm>
          <a:prstGeom prst="roundRect">
            <a:avLst>
              <a:gd name="adj" fmla="val 50000"/>
            </a:avLst>
          </a:prstGeom>
          <a:solidFill>
            <a:srgbClr val="1F7D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hlinkClick r:id="rId3"/>
            <a:extLst>
              <a:ext uri="{FF2B5EF4-FFF2-40B4-BE49-F238E27FC236}">
                <a16:creationId xmlns:a16="http://schemas.microsoft.com/office/drawing/2014/main" id="{1D251B82-28BA-9266-19B9-D6A80B96363E}"/>
              </a:ext>
            </a:extLst>
          </p:cNvPr>
          <p:cNvSpPr txBox="1"/>
          <p:nvPr/>
        </p:nvSpPr>
        <p:spPr>
          <a:xfrm>
            <a:off x="793610" y="5340279"/>
            <a:ext cx="2507876" cy="338554"/>
          </a:xfrm>
          <a:prstGeom prst="rect">
            <a:avLst/>
          </a:prstGeom>
          <a:noFill/>
        </p:spPr>
        <p:txBody>
          <a:bodyPr wrap="square" rtlCol="0">
            <a:spAutoFit/>
          </a:bodyPr>
          <a:lstStyle/>
          <a:p>
            <a:pPr algn="ctr"/>
            <a:r>
              <a:rPr lang="en-GB" sz="1600" b="1" dirty="0">
                <a:solidFill>
                  <a:schemeClr val="bg1"/>
                </a:solidFill>
                <a:latin typeface="Nunito Sans Normal" pitchFamily="2" charset="77"/>
              </a:rPr>
              <a:t>Click here to learn more</a:t>
            </a:r>
          </a:p>
        </p:txBody>
      </p:sp>
    </p:spTree>
    <p:extLst>
      <p:ext uri="{BB962C8B-B14F-4D97-AF65-F5344CB8AC3E}">
        <p14:creationId xmlns:p14="http://schemas.microsoft.com/office/powerpoint/2010/main" val="4173030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84A66B-8E36-876E-B098-DC07F65818FE}"/>
              </a:ext>
            </a:extLst>
          </p:cNvPr>
          <p:cNvSpPr>
            <a:spLocks noGrp="1"/>
          </p:cNvSpPr>
          <p:nvPr>
            <p:ph type="body" sz="quarter" idx="11"/>
          </p:nvPr>
        </p:nvSpPr>
        <p:spPr>
          <a:xfrm>
            <a:off x="0" y="522879"/>
            <a:ext cx="12192000" cy="584293"/>
          </a:xfrm>
        </p:spPr>
        <p:txBody>
          <a:bodyPr/>
          <a:lstStyle/>
          <a:p>
            <a:pPr algn="ctr"/>
            <a:r>
              <a:rPr lang="en-GB" dirty="0"/>
              <a:t>Any Questions?</a:t>
            </a:r>
          </a:p>
        </p:txBody>
      </p:sp>
      <p:pic>
        <p:nvPicPr>
          <p:cNvPr id="4" name="Picture 3">
            <a:extLst>
              <a:ext uri="{FF2B5EF4-FFF2-40B4-BE49-F238E27FC236}">
                <a16:creationId xmlns:a16="http://schemas.microsoft.com/office/drawing/2014/main" id="{A071728E-9840-CDA3-F4D7-6B01C9E958E4}"/>
              </a:ext>
            </a:extLst>
          </p:cNvPr>
          <p:cNvPicPr>
            <a:picLocks noChangeAspect="1"/>
          </p:cNvPicPr>
          <p:nvPr/>
        </p:nvPicPr>
        <p:blipFill>
          <a:blip r:embed="rId3"/>
          <a:stretch>
            <a:fillRect/>
          </a:stretch>
        </p:blipFill>
        <p:spPr>
          <a:xfrm>
            <a:off x="4251842" y="1750141"/>
            <a:ext cx="3688316" cy="3567881"/>
          </a:xfrm>
          <a:prstGeom prst="rect">
            <a:avLst/>
          </a:prstGeom>
        </p:spPr>
      </p:pic>
    </p:spTree>
    <p:extLst>
      <p:ext uri="{BB962C8B-B14F-4D97-AF65-F5344CB8AC3E}">
        <p14:creationId xmlns:p14="http://schemas.microsoft.com/office/powerpoint/2010/main" val="3681368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E81CDE-898C-B7D4-D561-0F90003CF8D4}"/>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3718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C56CE6-77BB-BEB4-6145-BE0807BF8C6E}"/>
              </a:ext>
            </a:extLst>
          </p:cNvPr>
          <p:cNvSpPr>
            <a:spLocks noGrp="1"/>
          </p:cNvSpPr>
          <p:nvPr>
            <p:ph type="body" sz="quarter" idx="11"/>
          </p:nvPr>
        </p:nvSpPr>
        <p:spPr/>
        <p:txBody>
          <a:bodyPr>
            <a:noAutofit/>
          </a:bodyPr>
          <a:lstStyle/>
          <a:p>
            <a:r>
              <a:rPr lang="en-GB" dirty="0">
                <a:latin typeface="Avenir Heavy" panose="02000503020000020003" pitchFamily="2" charset="0"/>
              </a:rPr>
              <a:t>Training Assets</a:t>
            </a:r>
          </a:p>
        </p:txBody>
      </p:sp>
      <p:pic>
        <p:nvPicPr>
          <p:cNvPr id="4" name="Picture 3">
            <a:hlinkClick r:id="rId3"/>
            <a:extLst>
              <a:ext uri="{FF2B5EF4-FFF2-40B4-BE49-F238E27FC236}">
                <a16:creationId xmlns:a16="http://schemas.microsoft.com/office/drawing/2014/main" id="{6E592CAF-D0EE-AE19-88A5-634F16E4F171}"/>
              </a:ext>
            </a:extLst>
          </p:cNvPr>
          <p:cNvPicPr>
            <a:picLocks noChangeAspect="1"/>
          </p:cNvPicPr>
          <p:nvPr/>
        </p:nvPicPr>
        <p:blipFill>
          <a:blip r:embed="rId4"/>
          <a:stretch>
            <a:fillRect/>
          </a:stretch>
        </p:blipFill>
        <p:spPr>
          <a:xfrm>
            <a:off x="531626" y="2247026"/>
            <a:ext cx="4944598" cy="2797991"/>
          </a:xfrm>
          <a:prstGeom prst="rect">
            <a:avLst/>
          </a:prstGeom>
        </p:spPr>
      </p:pic>
      <p:sp>
        <p:nvSpPr>
          <p:cNvPr id="5" name="Rounded Rectangle 4">
            <a:hlinkClick r:id="rId5"/>
            <a:extLst>
              <a:ext uri="{FF2B5EF4-FFF2-40B4-BE49-F238E27FC236}">
                <a16:creationId xmlns:a16="http://schemas.microsoft.com/office/drawing/2014/main" id="{0C6D43E1-769C-C40C-1A11-D5D857D8C45A}"/>
              </a:ext>
            </a:extLst>
          </p:cNvPr>
          <p:cNvSpPr/>
          <p:nvPr/>
        </p:nvSpPr>
        <p:spPr>
          <a:xfrm>
            <a:off x="1387969" y="5379745"/>
            <a:ext cx="3031845" cy="478560"/>
          </a:xfrm>
          <a:prstGeom prst="roundRect">
            <a:avLst>
              <a:gd name="adj" fmla="val 50000"/>
            </a:avLst>
          </a:prstGeom>
          <a:solidFill>
            <a:srgbClr val="1F7D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a:hlinkClick r:id="rId5"/>
            <a:extLst>
              <a:ext uri="{FF2B5EF4-FFF2-40B4-BE49-F238E27FC236}">
                <a16:creationId xmlns:a16="http://schemas.microsoft.com/office/drawing/2014/main" id="{340FC853-9BA9-F238-9644-424D5BC42C74}"/>
              </a:ext>
            </a:extLst>
          </p:cNvPr>
          <p:cNvSpPr txBox="1"/>
          <p:nvPr/>
        </p:nvSpPr>
        <p:spPr>
          <a:xfrm>
            <a:off x="1649953" y="5449748"/>
            <a:ext cx="2507876" cy="338554"/>
          </a:xfrm>
          <a:prstGeom prst="rect">
            <a:avLst/>
          </a:prstGeom>
          <a:noFill/>
        </p:spPr>
        <p:txBody>
          <a:bodyPr wrap="square" rtlCol="0">
            <a:spAutoFit/>
          </a:bodyPr>
          <a:lstStyle/>
          <a:p>
            <a:pPr algn="ctr"/>
            <a:r>
              <a:rPr lang="en-GB" sz="1600" b="1" dirty="0">
                <a:solidFill>
                  <a:schemeClr val="bg1"/>
                </a:solidFill>
                <a:latin typeface="Nunito Sans Normal" pitchFamily="2" charset="77"/>
              </a:rPr>
              <a:t>Watch training video</a:t>
            </a:r>
          </a:p>
        </p:txBody>
      </p:sp>
      <p:pic>
        <p:nvPicPr>
          <p:cNvPr id="7" name="Picture 6">
            <a:hlinkClick r:id="rId6"/>
            <a:extLst>
              <a:ext uri="{FF2B5EF4-FFF2-40B4-BE49-F238E27FC236}">
                <a16:creationId xmlns:a16="http://schemas.microsoft.com/office/drawing/2014/main" id="{7EEC089A-8488-36B9-5BFE-33DFCF56C74F}"/>
              </a:ext>
            </a:extLst>
          </p:cNvPr>
          <p:cNvPicPr>
            <a:picLocks noChangeAspect="1"/>
          </p:cNvPicPr>
          <p:nvPr/>
        </p:nvPicPr>
        <p:blipFill>
          <a:blip r:embed="rId7"/>
          <a:srcRect l="577" t="683" r="1349" b="525"/>
          <a:stretch/>
        </p:blipFill>
        <p:spPr>
          <a:xfrm>
            <a:off x="6715778" y="740223"/>
            <a:ext cx="3038599" cy="4304794"/>
          </a:xfrm>
          <a:prstGeom prst="rect">
            <a:avLst/>
          </a:prstGeom>
          <a:effectLst>
            <a:outerShdw blurRad="50800" dist="38100" dir="2700000" algn="tl" rotWithShape="0">
              <a:prstClr val="black">
                <a:alpha val="10000"/>
              </a:prstClr>
            </a:outerShdw>
          </a:effectLst>
        </p:spPr>
      </p:pic>
      <p:sp>
        <p:nvSpPr>
          <p:cNvPr id="8" name="Rounded Rectangle 7">
            <a:hlinkClick r:id="rId6"/>
            <a:extLst>
              <a:ext uri="{FF2B5EF4-FFF2-40B4-BE49-F238E27FC236}">
                <a16:creationId xmlns:a16="http://schemas.microsoft.com/office/drawing/2014/main" id="{E0F3AE53-E935-B8F4-2C99-8F7CFC067774}"/>
              </a:ext>
            </a:extLst>
          </p:cNvPr>
          <p:cNvSpPr/>
          <p:nvPr/>
        </p:nvSpPr>
        <p:spPr>
          <a:xfrm>
            <a:off x="6681346" y="5379745"/>
            <a:ext cx="3031845" cy="478560"/>
          </a:xfrm>
          <a:prstGeom prst="roundRect">
            <a:avLst>
              <a:gd name="adj" fmla="val 50000"/>
            </a:avLst>
          </a:prstGeom>
          <a:solidFill>
            <a:srgbClr val="1F7D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hlinkClick r:id="rId6"/>
            <a:extLst>
              <a:ext uri="{FF2B5EF4-FFF2-40B4-BE49-F238E27FC236}">
                <a16:creationId xmlns:a16="http://schemas.microsoft.com/office/drawing/2014/main" id="{F0993A2F-1174-2B5D-7DE0-6D0E1C1B8D32}"/>
              </a:ext>
            </a:extLst>
          </p:cNvPr>
          <p:cNvSpPr txBox="1"/>
          <p:nvPr/>
        </p:nvSpPr>
        <p:spPr>
          <a:xfrm>
            <a:off x="6885016" y="5449748"/>
            <a:ext cx="2624504" cy="338554"/>
          </a:xfrm>
          <a:prstGeom prst="rect">
            <a:avLst/>
          </a:prstGeom>
          <a:noFill/>
        </p:spPr>
        <p:txBody>
          <a:bodyPr wrap="square" rtlCol="0">
            <a:spAutoFit/>
          </a:bodyPr>
          <a:lstStyle/>
          <a:p>
            <a:pPr algn="ctr"/>
            <a:r>
              <a:rPr lang="en-GB" sz="1600" b="1" dirty="0">
                <a:solidFill>
                  <a:schemeClr val="bg1"/>
                </a:solidFill>
                <a:latin typeface="Nunito Sans Normal" pitchFamily="2" charset="77"/>
              </a:rPr>
              <a:t>View guidance document</a:t>
            </a:r>
          </a:p>
        </p:txBody>
      </p:sp>
    </p:spTree>
    <p:extLst>
      <p:ext uri="{BB962C8B-B14F-4D97-AF65-F5344CB8AC3E}">
        <p14:creationId xmlns:p14="http://schemas.microsoft.com/office/powerpoint/2010/main" val="2286013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8AB053-8430-B62F-E3CC-CF341988A355}"/>
              </a:ext>
            </a:extLst>
          </p:cNvPr>
          <p:cNvSpPr>
            <a:spLocks noGrp="1"/>
          </p:cNvSpPr>
          <p:nvPr>
            <p:ph type="body" sz="quarter" idx="11"/>
          </p:nvPr>
        </p:nvSpPr>
        <p:spPr/>
        <p:txBody>
          <a:bodyPr lIns="0"/>
          <a:lstStyle/>
          <a:p>
            <a:r>
              <a:rPr lang="en-GB" dirty="0"/>
              <a:t>Objectives</a:t>
            </a:r>
          </a:p>
        </p:txBody>
      </p:sp>
      <p:sp>
        <p:nvSpPr>
          <p:cNvPr id="2" name="TextBox 1">
            <a:extLst>
              <a:ext uri="{FF2B5EF4-FFF2-40B4-BE49-F238E27FC236}">
                <a16:creationId xmlns:a16="http://schemas.microsoft.com/office/drawing/2014/main" id="{256896AA-E410-DFF4-BDC2-8C055F23598A}"/>
              </a:ext>
            </a:extLst>
          </p:cNvPr>
          <p:cNvSpPr txBox="1"/>
          <p:nvPr/>
        </p:nvSpPr>
        <p:spPr>
          <a:xfrm>
            <a:off x="1006015" y="1587446"/>
            <a:ext cx="7519218" cy="2769989"/>
          </a:xfrm>
          <a:prstGeom prst="rect">
            <a:avLst/>
          </a:prstGeom>
          <a:noFill/>
        </p:spPr>
        <p:txBody>
          <a:bodyPr wrap="square" lIns="0" tIns="0" rIns="0" bIns="0" rtlCol="0">
            <a:spAutoFit/>
          </a:bodyPr>
          <a:lstStyle/>
          <a:p>
            <a:pPr marL="342900" indent="-342900" algn="l">
              <a:spcAft>
                <a:spcPts val="2400"/>
              </a:spcAft>
              <a:buSzPct val="130000"/>
              <a:buBlip>
                <a:blip r:embed="rId3">
                  <a:extLst>
                    <a:ext uri="{96DAC541-7B7A-43D3-8B79-37D633B846F1}">
                      <asvg:svgBlip xmlns:asvg="http://schemas.microsoft.com/office/drawing/2016/SVG/main" r:embed="rId4"/>
                    </a:ext>
                  </a:extLst>
                </a:blip>
              </a:buBlip>
            </a:pPr>
            <a:r>
              <a:rPr lang="en-GB" sz="2000" b="1" dirty="0">
                <a:solidFill>
                  <a:srgbClr val="154E7A"/>
                </a:solidFill>
                <a:latin typeface="Nunito Sans Normal" pitchFamily="2" charset="77"/>
              </a:rPr>
              <a:t>What is Operation Portum?</a:t>
            </a:r>
          </a:p>
          <a:p>
            <a:pPr marL="342900" indent="-342900" algn="l">
              <a:spcAft>
                <a:spcPts val="2400"/>
              </a:spcAft>
              <a:buSzPct val="130000"/>
              <a:buBlip>
                <a:blip r:embed="rId3">
                  <a:extLst>
                    <a:ext uri="{96DAC541-7B7A-43D3-8B79-37D633B846F1}">
                      <asvg:svgBlip xmlns:asvg="http://schemas.microsoft.com/office/drawing/2016/SVG/main" r:embed="rId4"/>
                    </a:ext>
                  </a:extLst>
                </a:blip>
              </a:buBlip>
            </a:pPr>
            <a:r>
              <a:rPr lang="en-GB" sz="2000" b="1" dirty="0">
                <a:solidFill>
                  <a:srgbClr val="154E7A"/>
                </a:solidFill>
                <a:latin typeface="Nunito Sans Normal" pitchFamily="2" charset="77"/>
              </a:rPr>
              <a:t>Physical Safe Spaces</a:t>
            </a:r>
          </a:p>
          <a:p>
            <a:pPr marL="342900" indent="-342900" algn="l">
              <a:spcAft>
                <a:spcPts val="2400"/>
              </a:spcAft>
              <a:buSzPct val="130000"/>
              <a:buBlip>
                <a:blip r:embed="rId3">
                  <a:extLst>
                    <a:ext uri="{96DAC541-7B7A-43D3-8B79-37D633B846F1}">
                      <asvg:svgBlip xmlns:asvg="http://schemas.microsoft.com/office/drawing/2016/SVG/main" r:embed="rId4"/>
                    </a:ext>
                  </a:extLst>
                </a:blip>
              </a:buBlip>
            </a:pPr>
            <a:r>
              <a:rPr lang="en-GB" sz="2000" b="1" dirty="0">
                <a:solidFill>
                  <a:srgbClr val="154E7A"/>
                </a:solidFill>
                <a:latin typeface="Nunito Sans Normal" pitchFamily="2" charset="77"/>
              </a:rPr>
              <a:t>Training – what do our teams need?</a:t>
            </a:r>
          </a:p>
          <a:p>
            <a:pPr marL="342900" indent="-342900" algn="l">
              <a:spcAft>
                <a:spcPts val="2400"/>
              </a:spcAft>
              <a:buSzPct val="130000"/>
              <a:buBlip>
                <a:blip r:embed="rId3">
                  <a:extLst>
                    <a:ext uri="{96DAC541-7B7A-43D3-8B79-37D633B846F1}">
                      <asvg:svgBlip xmlns:asvg="http://schemas.microsoft.com/office/drawing/2016/SVG/main" r:embed="rId4"/>
                    </a:ext>
                  </a:extLst>
                </a:blip>
              </a:buBlip>
            </a:pPr>
            <a:r>
              <a:rPr lang="en-GB" sz="2000" b="1" dirty="0">
                <a:solidFill>
                  <a:srgbClr val="154E7A"/>
                </a:solidFill>
                <a:latin typeface="Nunito Sans Normal" pitchFamily="2" charset="77"/>
              </a:rPr>
              <a:t>Response – what should, and shouldn’t, we do?</a:t>
            </a:r>
          </a:p>
          <a:p>
            <a:pPr marL="342900" indent="-342900" algn="l">
              <a:spcAft>
                <a:spcPts val="2400"/>
              </a:spcAft>
              <a:buSzPct val="130000"/>
              <a:buBlip>
                <a:blip r:embed="rId3">
                  <a:extLst>
                    <a:ext uri="{96DAC541-7B7A-43D3-8B79-37D633B846F1}">
                      <asvg:svgBlip xmlns:asvg="http://schemas.microsoft.com/office/drawing/2016/SVG/main" r:embed="rId4"/>
                    </a:ext>
                  </a:extLst>
                </a:blip>
              </a:buBlip>
            </a:pPr>
            <a:r>
              <a:rPr lang="en-GB" sz="2000" b="1" dirty="0">
                <a:solidFill>
                  <a:srgbClr val="154E7A"/>
                </a:solidFill>
                <a:latin typeface="Nunito Sans Normal" pitchFamily="2" charset="77"/>
              </a:rPr>
              <a:t>Report and Review – what do we need?</a:t>
            </a:r>
          </a:p>
        </p:txBody>
      </p:sp>
    </p:spTree>
    <p:extLst>
      <p:ext uri="{BB962C8B-B14F-4D97-AF65-F5344CB8AC3E}">
        <p14:creationId xmlns:p14="http://schemas.microsoft.com/office/powerpoint/2010/main" val="204009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walking on a sidewalk&#10;&#10;Description automatically generated">
            <a:extLst>
              <a:ext uri="{FF2B5EF4-FFF2-40B4-BE49-F238E27FC236}">
                <a16:creationId xmlns:a16="http://schemas.microsoft.com/office/drawing/2014/main" id="{B09AF7F4-9109-831E-35F4-44AA011461D3}"/>
              </a:ext>
            </a:extLst>
          </p:cNvPr>
          <p:cNvPicPr>
            <a:picLocks noGrp="1" noChangeAspect="1"/>
          </p:cNvPicPr>
          <p:nvPr>
            <p:ph type="pic" sz="quarter" idx="13"/>
          </p:nvPr>
        </p:nvPicPr>
        <p:blipFill>
          <a:blip r:embed="rId3"/>
          <a:srcRect t="4568" b="4568"/>
          <a:stretch/>
        </p:blipFill>
        <p:spPr/>
      </p:pic>
      <p:sp>
        <p:nvSpPr>
          <p:cNvPr id="4" name="Text Placeholder 3">
            <a:extLst>
              <a:ext uri="{FF2B5EF4-FFF2-40B4-BE49-F238E27FC236}">
                <a16:creationId xmlns:a16="http://schemas.microsoft.com/office/drawing/2014/main" id="{7934528F-0EBB-E3FE-B7F7-297958C9826F}"/>
              </a:ext>
            </a:extLst>
          </p:cNvPr>
          <p:cNvSpPr>
            <a:spLocks noGrp="1"/>
          </p:cNvSpPr>
          <p:nvPr>
            <p:ph type="body" sz="quarter" idx="11"/>
          </p:nvPr>
        </p:nvSpPr>
        <p:spPr/>
        <p:txBody>
          <a:bodyPr/>
          <a:lstStyle/>
          <a:p>
            <a:r>
              <a:rPr lang="en-GB" dirty="0"/>
              <a:t>What is Operation Portum?</a:t>
            </a:r>
          </a:p>
          <a:p>
            <a:endParaRPr lang="en-GB" dirty="0"/>
          </a:p>
        </p:txBody>
      </p:sp>
      <p:sp>
        <p:nvSpPr>
          <p:cNvPr id="5" name="Text Placeholder 4">
            <a:extLst>
              <a:ext uri="{FF2B5EF4-FFF2-40B4-BE49-F238E27FC236}">
                <a16:creationId xmlns:a16="http://schemas.microsoft.com/office/drawing/2014/main" id="{7A4D58C1-D784-BE06-5DD8-3A38ADA17DBC}"/>
              </a:ext>
            </a:extLst>
          </p:cNvPr>
          <p:cNvSpPr>
            <a:spLocks noGrp="1"/>
          </p:cNvSpPr>
          <p:nvPr>
            <p:ph type="body" sz="quarter" idx="12"/>
          </p:nvPr>
        </p:nvSpPr>
        <p:spPr>
          <a:xfrm>
            <a:off x="5145319" y="1429595"/>
            <a:ext cx="6047487" cy="4520730"/>
          </a:xfrm>
        </p:spPr>
        <p:txBody>
          <a:bodyPr>
            <a:normAutofit/>
          </a:bodyPr>
          <a:lstStyle/>
          <a:p>
            <a:r>
              <a:rPr lang="en-GB" dirty="0"/>
              <a:t>The business community has come together to create safer spaces for their employees, customers and people in the community who feel vulnerable for various reasons.</a:t>
            </a:r>
          </a:p>
          <a:p>
            <a:endParaRPr lang="en-GB" dirty="0"/>
          </a:p>
          <a:p>
            <a:r>
              <a:rPr lang="en-GB" dirty="0"/>
              <a:t>The Safe Spaces scheme, known as Operation Portum, is an overarching scheme that businesses can sign up to and support with the objective to collectively increase safe spaces in business premises such as retail, hospitality etc. Portum is Latin for haven, a place of safety or refuge.</a:t>
            </a:r>
          </a:p>
          <a:p>
            <a:endParaRPr lang="en-GB" dirty="0"/>
          </a:p>
          <a:p>
            <a:r>
              <a:rPr lang="en-GB" dirty="0"/>
              <a:t>Operation Portum is aimed at providing provision in business settings to people who feel vulnerable by offering basic support or referring to appropriate agencies.</a:t>
            </a:r>
          </a:p>
        </p:txBody>
      </p:sp>
    </p:spTree>
    <p:extLst>
      <p:ext uri="{BB962C8B-B14F-4D97-AF65-F5344CB8AC3E}">
        <p14:creationId xmlns:p14="http://schemas.microsoft.com/office/powerpoint/2010/main" val="277302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E2B643-9BAC-5DE0-1812-23A23A2E0A9A}"/>
              </a:ext>
            </a:extLst>
          </p:cNvPr>
          <p:cNvSpPr>
            <a:spLocks noGrp="1"/>
          </p:cNvSpPr>
          <p:nvPr>
            <p:ph type="body" sz="quarter" idx="11"/>
          </p:nvPr>
        </p:nvSpPr>
        <p:spPr>
          <a:xfrm>
            <a:off x="531626" y="309500"/>
            <a:ext cx="10955524" cy="584293"/>
          </a:xfrm>
        </p:spPr>
        <p:txBody>
          <a:bodyPr/>
          <a:lstStyle/>
          <a:p>
            <a:pPr algn="ctr"/>
            <a:r>
              <a:rPr lang="en-GB" dirty="0"/>
              <a:t>Supporters of Op Portum</a:t>
            </a:r>
          </a:p>
        </p:txBody>
      </p:sp>
      <p:pic>
        <p:nvPicPr>
          <p:cNvPr id="8" name="Content Placeholder 3" descr="A green and white logo&#10;&#10;Description automatically generated">
            <a:extLst>
              <a:ext uri="{FF2B5EF4-FFF2-40B4-BE49-F238E27FC236}">
                <a16:creationId xmlns:a16="http://schemas.microsoft.com/office/drawing/2014/main" id="{4DE2263E-9A71-0D28-B517-49B48FF1D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933" y="4593822"/>
            <a:ext cx="1098775" cy="589930"/>
          </a:xfrm>
          <a:prstGeom prst="rect">
            <a:avLst/>
          </a:prstGeom>
        </p:spPr>
      </p:pic>
      <p:pic>
        <p:nvPicPr>
          <p:cNvPr id="9" name="Picture 8" descr="A black and white logo&#10;&#10;Description automatically generated">
            <a:extLst>
              <a:ext uri="{FF2B5EF4-FFF2-40B4-BE49-F238E27FC236}">
                <a16:creationId xmlns:a16="http://schemas.microsoft.com/office/drawing/2014/main" id="{FA4CEEA7-626A-14D9-E4D5-ACFDADA01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8698" y="4591600"/>
            <a:ext cx="927958" cy="594374"/>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6E3C1CD8-E60A-C354-388A-F4738F7D9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3514" y="5528670"/>
            <a:ext cx="1298575" cy="548286"/>
          </a:xfrm>
          <a:prstGeom prst="rect">
            <a:avLst/>
          </a:prstGeom>
        </p:spPr>
      </p:pic>
      <p:pic>
        <p:nvPicPr>
          <p:cNvPr id="11" name="Picture 5">
            <a:extLst>
              <a:ext uri="{FF2B5EF4-FFF2-40B4-BE49-F238E27FC236}">
                <a16:creationId xmlns:a16="http://schemas.microsoft.com/office/drawing/2014/main" id="{AA47F021-9C26-DDBA-6D98-9A8A520EF8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02" t="12470" r="13151" b="14199"/>
          <a:stretch/>
        </p:blipFill>
        <p:spPr bwMode="auto">
          <a:xfrm>
            <a:off x="1992721" y="5422241"/>
            <a:ext cx="760270" cy="76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Morrisons Logo, symbol, meaning, history, PNG, brand">
            <a:extLst>
              <a:ext uri="{FF2B5EF4-FFF2-40B4-BE49-F238E27FC236}">
                <a16:creationId xmlns:a16="http://schemas.microsoft.com/office/drawing/2014/main" id="{A85C165C-EA64-E1AB-552A-8DB298ACEE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066" y="4579757"/>
            <a:ext cx="1098774" cy="6180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ASDA Logo, symbol, meaning, history, PNG, brand">
            <a:extLst>
              <a:ext uri="{FF2B5EF4-FFF2-40B4-BE49-F238E27FC236}">
                <a16:creationId xmlns:a16="http://schemas.microsoft.com/office/drawing/2014/main" id="{380C627F-BB10-723B-DC82-C5D7F7C5D0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1909" y="3593367"/>
            <a:ext cx="1361271" cy="7657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A6216F87-AE97-BF5B-8EAD-B0A8D8A661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221" b="33739"/>
          <a:stretch/>
        </p:blipFill>
        <p:spPr bwMode="auto">
          <a:xfrm>
            <a:off x="2128243" y="2007505"/>
            <a:ext cx="1649784" cy="5958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Image result for Next UK Logo">
            <a:extLst>
              <a:ext uri="{FF2B5EF4-FFF2-40B4-BE49-F238E27FC236}">
                <a16:creationId xmlns:a16="http://schemas.microsoft.com/office/drawing/2014/main" id="{4BA9A0A3-273A-7A4E-2E87-16110F627B4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40" t="34772" r="9853" b="33528"/>
          <a:stretch/>
        </p:blipFill>
        <p:spPr bwMode="auto">
          <a:xfrm>
            <a:off x="9120833" y="2080759"/>
            <a:ext cx="1164195" cy="4492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Tesco – Logos Download">
            <a:extLst>
              <a:ext uri="{FF2B5EF4-FFF2-40B4-BE49-F238E27FC236}">
                <a16:creationId xmlns:a16="http://schemas.microsoft.com/office/drawing/2014/main" id="{3B73FF8C-1395-430A-7F0F-3718ED66BF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8686" y="1369332"/>
            <a:ext cx="1470618" cy="4325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blue logo with white text&#10;&#10;Description automatically generated">
            <a:extLst>
              <a:ext uri="{FF2B5EF4-FFF2-40B4-BE49-F238E27FC236}">
                <a16:creationId xmlns:a16="http://schemas.microsoft.com/office/drawing/2014/main" id="{7CD69C98-8140-2E05-8E88-50C672D46D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2330" y="5462564"/>
            <a:ext cx="640688" cy="680499"/>
          </a:xfrm>
          <a:prstGeom prst="rect">
            <a:avLst/>
          </a:prstGeom>
        </p:spPr>
      </p:pic>
      <p:pic>
        <p:nvPicPr>
          <p:cNvPr id="18" name="Picture 17" descr="A red and white logo&#10;&#10;Description automatically generated">
            <a:extLst>
              <a:ext uri="{FF2B5EF4-FFF2-40B4-BE49-F238E27FC236}">
                <a16:creationId xmlns:a16="http://schemas.microsoft.com/office/drawing/2014/main" id="{8519DDD8-AB05-E2C0-D55A-055A9A597D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5465" y="2168821"/>
            <a:ext cx="1348700" cy="273168"/>
          </a:xfrm>
          <a:prstGeom prst="rect">
            <a:avLst/>
          </a:prstGeom>
        </p:spPr>
      </p:pic>
      <p:pic>
        <p:nvPicPr>
          <p:cNvPr id="19" name="Picture 18" descr="A logo for a company&#10;&#10;Description automatically generated">
            <a:extLst>
              <a:ext uri="{FF2B5EF4-FFF2-40B4-BE49-F238E27FC236}">
                <a16:creationId xmlns:a16="http://schemas.microsoft.com/office/drawing/2014/main" id="{A4044012-6C48-8DC6-570F-DDCBDA8835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29790" y="5391970"/>
            <a:ext cx="821687" cy="821687"/>
          </a:xfrm>
          <a:prstGeom prst="rect">
            <a:avLst/>
          </a:prstGeom>
        </p:spPr>
      </p:pic>
      <p:pic>
        <p:nvPicPr>
          <p:cNvPr id="20" name="Picture 19" descr="A logo with blue and yellow text&#10;&#10;Description automatically generated">
            <a:extLst>
              <a:ext uri="{FF2B5EF4-FFF2-40B4-BE49-F238E27FC236}">
                <a16:creationId xmlns:a16="http://schemas.microsoft.com/office/drawing/2014/main" id="{4F5B80EA-7DA9-9E53-CEDB-3007A25F41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80875" y="2855311"/>
            <a:ext cx="1321796" cy="478493"/>
          </a:xfrm>
          <a:prstGeom prst="rect">
            <a:avLst/>
          </a:prstGeom>
        </p:spPr>
      </p:pic>
      <p:pic>
        <p:nvPicPr>
          <p:cNvPr id="21" name="Picture 20" descr="A blue and white logo&#10;&#10;Description automatically generated">
            <a:extLst>
              <a:ext uri="{FF2B5EF4-FFF2-40B4-BE49-F238E27FC236}">
                <a16:creationId xmlns:a16="http://schemas.microsoft.com/office/drawing/2014/main" id="{6E93B317-F3C0-28AA-959C-CF51FE812A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3696" y="5404421"/>
            <a:ext cx="995983" cy="796785"/>
          </a:xfrm>
          <a:prstGeom prst="rect">
            <a:avLst/>
          </a:prstGeom>
        </p:spPr>
      </p:pic>
      <p:pic>
        <p:nvPicPr>
          <p:cNvPr id="22" name="Picture 21" descr="A black and white logo with buildings and text&#10;&#10;Description automatically generated">
            <a:extLst>
              <a:ext uri="{FF2B5EF4-FFF2-40B4-BE49-F238E27FC236}">
                <a16:creationId xmlns:a16="http://schemas.microsoft.com/office/drawing/2014/main" id="{657A656B-30B0-B165-ED4D-3133A84E28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6087" y="2802411"/>
            <a:ext cx="1528416" cy="584292"/>
          </a:xfrm>
          <a:prstGeom prst="rect">
            <a:avLst/>
          </a:prstGeom>
        </p:spPr>
      </p:pic>
      <p:pic>
        <p:nvPicPr>
          <p:cNvPr id="23" name="Picture 22" descr="A logo with green circles&#10;&#10;Description automatically generated">
            <a:extLst>
              <a:ext uri="{FF2B5EF4-FFF2-40B4-BE49-F238E27FC236}">
                <a16:creationId xmlns:a16="http://schemas.microsoft.com/office/drawing/2014/main" id="{3224741C-19DA-AE3B-DF69-400F9FF809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3185" y="2792903"/>
            <a:ext cx="1478000" cy="603308"/>
          </a:xfrm>
          <a:prstGeom prst="rect">
            <a:avLst/>
          </a:prstGeom>
        </p:spPr>
      </p:pic>
      <p:pic>
        <p:nvPicPr>
          <p:cNvPr id="24" name="Picture 23" descr="A colorful logo with black text&#10;&#10;Description automatically generated">
            <a:extLst>
              <a:ext uri="{FF2B5EF4-FFF2-40B4-BE49-F238E27FC236}">
                <a16:creationId xmlns:a16="http://schemas.microsoft.com/office/drawing/2014/main" id="{E32B3F23-8DF7-026C-7DCD-739513CD1AEA}"/>
              </a:ext>
            </a:extLst>
          </p:cNvPr>
          <p:cNvPicPr>
            <a:picLocks noChangeAspect="1"/>
          </p:cNvPicPr>
          <p:nvPr/>
        </p:nvPicPr>
        <p:blipFill rotWithShape="1">
          <a:blip r:embed="rId19">
            <a:extLst>
              <a:ext uri="{28A0092B-C50C-407E-A947-70E740481C1C}">
                <a14:useLocalDpi xmlns:a14="http://schemas.microsoft.com/office/drawing/2010/main" val="0"/>
              </a:ext>
            </a:extLst>
          </a:blip>
          <a:srcRect l="16941" t="32112" r="17007" b="31445"/>
          <a:stretch/>
        </p:blipFill>
        <p:spPr>
          <a:xfrm>
            <a:off x="7804379" y="1311187"/>
            <a:ext cx="1549979" cy="548858"/>
          </a:xfrm>
          <a:prstGeom prst="rect">
            <a:avLst/>
          </a:prstGeom>
        </p:spPr>
      </p:pic>
      <p:pic>
        <p:nvPicPr>
          <p:cNvPr id="25" name="Picture 24" descr="A green rectangle with white text&#10;&#10;Description automatically generated">
            <a:extLst>
              <a:ext uri="{FF2B5EF4-FFF2-40B4-BE49-F238E27FC236}">
                <a16:creationId xmlns:a16="http://schemas.microsoft.com/office/drawing/2014/main" id="{64B24ADE-A3C8-7166-D5B8-ABD00C8CA3C5}"/>
              </a:ext>
            </a:extLst>
          </p:cNvPr>
          <p:cNvPicPr>
            <a:picLocks noChangeAspect="1"/>
          </p:cNvPicPr>
          <p:nvPr/>
        </p:nvPicPr>
        <p:blipFill rotWithShape="1">
          <a:blip r:embed="rId20">
            <a:extLst>
              <a:ext uri="{28A0092B-C50C-407E-A947-70E740481C1C}">
                <a14:useLocalDpi xmlns:a14="http://schemas.microsoft.com/office/drawing/2010/main" val="0"/>
              </a:ext>
            </a:extLst>
          </a:blip>
          <a:srcRect l="8754" t="17078" r="7673" b="20065"/>
          <a:stretch/>
        </p:blipFill>
        <p:spPr>
          <a:xfrm>
            <a:off x="6032001" y="1340796"/>
            <a:ext cx="1553749" cy="489640"/>
          </a:xfrm>
          <a:prstGeom prst="rect">
            <a:avLst/>
          </a:prstGeom>
        </p:spPr>
      </p:pic>
      <p:pic>
        <p:nvPicPr>
          <p:cNvPr id="26" name="Picture 25" descr="A black text on a white background&#10;&#10;Description automatically generated">
            <a:extLst>
              <a:ext uri="{FF2B5EF4-FFF2-40B4-BE49-F238E27FC236}">
                <a16:creationId xmlns:a16="http://schemas.microsoft.com/office/drawing/2014/main" id="{216F55D0-E311-B3B3-E1EA-67A8081FBC4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08814" y="2045151"/>
            <a:ext cx="1903537" cy="520508"/>
          </a:xfrm>
          <a:prstGeom prst="rect">
            <a:avLst/>
          </a:prstGeom>
        </p:spPr>
      </p:pic>
      <p:pic>
        <p:nvPicPr>
          <p:cNvPr id="27" name="Picture 26" descr="A black text on a white background&#10;&#10;Description automatically generated">
            <a:extLst>
              <a:ext uri="{FF2B5EF4-FFF2-40B4-BE49-F238E27FC236}">
                <a16:creationId xmlns:a16="http://schemas.microsoft.com/office/drawing/2014/main" id="{CA3DF50F-FE59-FF34-A6C8-0DF4594DD41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243504" y="4605137"/>
            <a:ext cx="984471" cy="567301"/>
          </a:xfrm>
          <a:prstGeom prst="rect">
            <a:avLst/>
          </a:prstGeom>
        </p:spPr>
      </p:pic>
      <p:pic>
        <p:nvPicPr>
          <p:cNvPr id="28" name="Picture 27" descr="A black background with white text&#10;&#10;Description automatically generated">
            <a:extLst>
              <a:ext uri="{FF2B5EF4-FFF2-40B4-BE49-F238E27FC236}">
                <a16:creationId xmlns:a16="http://schemas.microsoft.com/office/drawing/2014/main" id="{9B4EE91A-97EB-B6F1-AF97-0CDC1473CD87}"/>
              </a:ext>
            </a:extLst>
          </p:cNvPr>
          <p:cNvPicPr>
            <a:picLocks noChangeAspect="1"/>
          </p:cNvPicPr>
          <p:nvPr/>
        </p:nvPicPr>
        <p:blipFill rotWithShape="1">
          <a:blip r:embed="rId23">
            <a:extLst>
              <a:ext uri="{28A0092B-C50C-407E-A947-70E740481C1C}">
                <a14:useLocalDpi xmlns:a14="http://schemas.microsoft.com/office/drawing/2010/main" val="0"/>
              </a:ext>
            </a:extLst>
          </a:blip>
          <a:srcRect l="3908" t="29463" r="3103" b="30852"/>
          <a:stretch/>
        </p:blipFill>
        <p:spPr>
          <a:xfrm>
            <a:off x="9515146" y="1339727"/>
            <a:ext cx="2304706" cy="491779"/>
          </a:xfrm>
          <a:prstGeom prst="rect">
            <a:avLst/>
          </a:prstGeom>
        </p:spPr>
      </p:pic>
      <p:pic>
        <p:nvPicPr>
          <p:cNvPr id="29" name="Picture 28" descr="A blue and white logo&#10;&#10;Description automatically generated">
            <a:extLst>
              <a:ext uri="{FF2B5EF4-FFF2-40B4-BE49-F238E27FC236}">
                <a16:creationId xmlns:a16="http://schemas.microsoft.com/office/drawing/2014/main" id="{3A067708-2951-34AD-307A-43F909E06AD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41557" y="4596267"/>
            <a:ext cx="1322001" cy="585041"/>
          </a:xfrm>
          <a:prstGeom prst="rect">
            <a:avLst/>
          </a:prstGeom>
        </p:spPr>
      </p:pic>
      <p:pic>
        <p:nvPicPr>
          <p:cNvPr id="30" name="Picture 29" descr="A blue and black logo&#10;&#10;Description automatically generated">
            <a:extLst>
              <a:ext uri="{FF2B5EF4-FFF2-40B4-BE49-F238E27FC236}">
                <a16:creationId xmlns:a16="http://schemas.microsoft.com/office/drawing/2014/main" id="{D51A0791-4D21-4859-2122-928EDBE9E45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017398" y="5391970"/>
            <a:ext cx="821687" cy="821687"/>
          </a:xfrm>
          <a:prstGeom prst="rect">
            <a:avLst/>
          </a:prstGeom>
        </p:spPr>
      </p:pic>
      <p:pic>
        <p:nvPicPr>
          <p:cNvPr id="31" name="Picture 30" descr="A blue and black logo&#10;&#10;Description automatically generated">
            <a:extLst>
              <a:ext uri="{FF2B5EF4-FFF2-40B4-BE49-F238E27FC236}">
                <a16:creationId xmlns:a16="http://schemas.microsoft.com/office/drawing/2014/main" id="{919E0235-741E-B2C9-63AB-8E149B57333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691412" y="2842433"/>
            <a:ext cx="1146018" cy="504248"/>
          </a:xfrm>
          <a:prstGeom prst="rect">
            <a:avLst/>
          </a:prstGeom>
        </p:spPr>
      </p:pic>
      <p:pic>
        <p:nvPicPr>
          <p:cNvPr id="32" name="Picture 31" descr="A logo with a arrow and a heart&#10;&#10;Description automatically generated">
            <a:extLst>
              <a:ext uri="{FF2B5EF4-FFF2-40B4-BE49-F238E27FC236}">
                <a16:creationId xmlns:a16="http://schemas.microsoft.com/office/drawing/2014/main" id="{8EFD0A8F-7158-D659-6E69-C4505BCB912C}"/>
              </a:ext>
            </a:extLst>
          </p:cNvPr>
          <p:cNvPicPr>
            <a:picLocks noChangeAspect="1"/>
          </p:cNvPicPr>
          <p:nvPr/>
        </p:nvPicPr>
        <p:blipFill rotWithShape="1">
          <a:blip r:embed="rId27">
            <a:extLst>
              <a:ext uri="{28A0092B-C50C-407E-A947-70E740481C1C}">
                <a14:useLocalDpi xmlns:a14="http://schemas.microsoft.com/office/drawing/2010/main" val="0"/>
              </a:ext>
            </a:extLst>
          </a:blip>
          <a:srcRect l="10677" t="18585" r="10149" b="18915"/>
          <a:stretch/>
        </p:blipFill>
        <p:spPr>
          <a:xfrm>
            <a:off x="9052352" y="2855311"/>
            <a:ext cx="1344070" cy="478493"/>
          </a:xfrm>
          <a:prstGeom prst="rect">
            <a:avLst/>
          </a:prstGeom>
        </p:spPr>
      </p:pic>
      <p:pic>
        <p:nvPicPr>
          <p:cNvPr id="33" name="Picture 32" descr="A logo with colorful triangles&#10;&#10;Description automatically generated">
            <a:extLst>
              <a:ext uri="{FF2B5EF4-FFF2-40B4-BE49-F238E27FC236}">
                <a16:creationId xmlns:a16="http://schemas.microsoft.com/office/drawing/2014/main" id="{24A29C2E-D05E-A872-C06E-046DFEE5F77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087964" y="3573345"/>
            <a:ext cx="1421062" cy="805758"/>
          </a:xfrm>
          <a:prstGeom prst="rect">
            <a:avLst/>
          </a:prstGeom>
        </p:spPr>
      </p:pic>
      <p:pic>
        <p:nvPicPr>
          <p:cNvPr id="34" name="Picture 33" descr="A logo of a company&#10;&#10;Description automatically generated">
            <a:extLst>
              <a:ext uri="{FF2B5EF4-FFF2-40B4-BE49-F238E27FC236}">
                <a16:creationId xmlns:a16="http://schemas.microsoft.com/office/drawing/2014/main" id="{C00F0B08-9C95-2DD0-66D4-3AE73DC7F2A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581909" y="2033298"/>
            <a:ext cx="1359448" cy="544215"/>
          </a:xfrm>
          <a:prstGeom prst="rect">
            <a:avLst/>
          </a:prstGeom>
        </p:spPr>
      </p:pic>
      <p:pic>
        <p:nvPicPr>
          <p:cNvPr id="35" name="Picture 34" descr="A pink text on a white background&#10;&#10;Description automatically generated">
            <a:extLst>
              <a:ext uri="{FF2B5EF4-FFF2-40B4-BE49-F238E27FC236}">
                <a16:creationId xmlns:a16="http://schemas.microsoft.com/office/drawing/2014/main" id="{7D694E55-C404-F4DB-200C-3344D57932E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514779" y="2056628"/>
            <a:ext cx="1340782" cy="497555"/>
          </a:xfrm>
          <a:prstGeom prst="rect">
            <a:avLst/>
          </a:prstGeom>
        </p:spPr>
      </p:pic>
      <p:pic>
        <p:nvPicPr>
          <p:cNvPr id="36" name="Picture 35" descr="A logo of a company&#10;&#10;Description automatically generated">
            <a:extLst>
              <a:ext uri="{FF2B5EF4-FFF2-40B4-BE49-F238E27FC236}">
                <a16:creationId xmlns:a16="http://schemas.microsoft.com/office/drawing/2014/main" id="{4049413B-6A25-2D5C-682F-D85F4FC3564C}"/>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63507" y="5458413"/>
            <a:ext cx="1168140" cy="688800"/>
          </a:xfrm>
          <a:prstGeom prst="rect">
            <a:avLst/>
          </a:prstGeom>
        </p:spPr>
      </p:pic>
      <p:pic>
        <p:nvPicPr>
          <p:cNvPr id="38" name="Picture 37" descr="A black background with a black square&#10;&#10;Description automatically generated with medium confidence">
            <a:extLst>
              <a:ext uri="{FF2B5EF4-FFF2-40B4-BE49-F238E27FC236}">
                <a16:creationId xmlns:a16="http://schemas.microsoft.com/office/drawing/2014/main" id="{CC1B16E7-9F25-512F-86C3-9B89AC6A708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456855" y="2889223"/>
            <a:ext cx="1241313" cy="410669"/>
          </a:xfrm>
          <a:prstGeom prst="rect">
            <a:avLst/>
          </a:prstGeom>
        </p:spPr>
      </p:pic>
      <p:pic>
        <p:nvPicPr>
          <p:cNvPr id="39" name="Picture 38" descr="A blue and grey logo&#10;&#10;Description automatically generated">
            <a:extLst>
              <a:ext uri="{FF2B5EF4-FFF2-40B4-BE49-F238E27FC236}">
                <a16:creationId xmlns:a16="http://schemas.microsoft.com/office/drawing/2014/main" id="{9E36C53D-ED16-0686-F86B-B61F0F0C93C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031871" y="2107825"/>
            <a:ext cx="1470618" cy="395160"/>
          </a:xfrm>
          <a:prstGeom prst="rect">
            <a:avLst/>
          </a:prstGeom>
        </p:spPr>
      </p:pic>
      <p:pic>
        <p:nvPicPr>
          <p:cNvPr id="40" name="Picture 39" descr="A logo for a company&#10;&#10;Description automatically generated">
            <a:extLst>
              <a:ext uri="{FF2B5EF4-FFF2-40B4-BE49-F238E27FC236}">
                <a16:creationId xmlns:a16="http://schemas.microsoft.com/office/drawing/2014/main" id="{4CBE864F-B7D8-E3D2-AC66-C066174F4FF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695402" y="3681744"/>
            <a:ext cx="1046570" cy="588960"/>
          </a:xfrm>
          <a:prstGeom prst="rect">
            <a:avLst/>
          </a:prstGeom>
        </p:spPr>
      </p:pic>
      <p:pic>
        <p:nvPicPr>
          <p:cNvPr id="41" name="Picture 40">
            <a:extLst>
              <a:ext uri="{FF2B5EF4-FFF2-40B4-BE49-F238E27FC236}">
                <a16:creationId xmlns:a16="http://schemas.microsoft.com/office/drawing/2014/main" id="{2D8EBFAE-7D94-D72D-9596-D83781181DCB}"/>
              </a:ext>
            </a:extLst>
          </p:cNvPr>
          <p:cNvPicPr>
            <a:picLocks noChangeAspect="1"/>
          </p:cNvPicPr>
          <p:nvPr/>
        </p:nvPicPr>
        <p:blipFill>
          <a:blip r:embed="rId35"/>
          <a:stretch>
            <a:fillRect/>
          </a:stretch>
        </p:blipFill>
        <p:spPr>
          <a:xfrm>
            <a:off x="3942647" y="2906671"/>
            <a:ext cx="1543238" cy="375773"/>
          </a:xfrm>
          <a:prstGeom prst="rect">
            <a:avLst/>
          </a:prstGeom>
        </p:spPr>
      </p:pic>
      <p:pic>
        <p:nvPicPr>
          <p:cNvPr id="42" name="Picture 2" descr="Image result for mitie security">
            <a:extLst>
              <a:ext uri="{FF2B5EF4-FFF2-40B4-BE49-F238E27FC236}">
                <a16:creationId xmlns:a16="http://schemas.microsoft.com/office/drawing/2014/main" id="{29EE52F4-30C3-C314-80BE-E3D65CD0C82C}"/>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12393" r="13216"/>
          <a:stretch/>
        </p:blipFill>
        <p:spPr bwMode="auto">
          <a:xfrm>
            <a:off x="5192615" y="5473077"/>
            <a:ext cx="872768" cy="65947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Provided by Facebook">
            <a:extLst>
              <a:ext uri="{FF2B5EF4-FFF2-40B4-BE49-F238E27FC236}">
                <a16:creationId xmlns:a16="http://schemas.microsoft.com/office/drawing/2014/main" id="{CC2935D9-DBA8-4910-7796-CA1E6FA4CB7B}"/>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8108" t="21050" r="8869" b="28530"/>
          <a:stretch/>
        </p:blipFill>
        <p:spPr bwMode="auto">
          <a:xfrm>
            <a:off x="549448" y="5442247"/>
            <a:ext cx="1187416" cy="7211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Lodge Service">
            <a:extLst>
              <a:ext uri="{FF2B5EF4-FFF2-40B4-BE49-F238E27FC236}">
                <a16:creationId xmlns:a16="http://schemas.microsoft.com/office/drawing/2014/main" id="{518828BC-E438-3FD8-FD7E-875FEFDB4020}"/>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203185" y="1364055"/>
            <a:ext cx="1828686" cy="4431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Image result for ocs security">
            <a:extLst>
              <a:ext uri="{FF2B5EF4-FFF2-40B4-BE49-F238E27FC236}">
                <a16:creationId xmlns:a16="http://schemas.microsoft.com/office/drawing/2014/main" id="{BDF49BCD-85CF-BBED-C609-AF6246D65437}"/>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660015" y="4634354"/>
            <a:ext cx="1161079" cy="50886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black text on a white background&#10;&#10;Description automatically generated">
            <a:extLst>
              <a:ext uri="{FF2B5EF4-FFF2-40B4-BE49-F238E27FC236}">
                <a16:creationId xmlns:a16="http://schemas.microsoft.com/office/drawing/2014/main" id="{60E78965-EA6D-A858-3BBB-445827185FE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299283" y="3678218"/>
            <a:ext cx="1066260" cy="596013"/>
          </a:xfrm>
          <a:prstGeom prst="rect">
            <a:avLst/>
          </a:prstGeom>
        </p:spPr>
      </p:pic>
      <p:pic>
        <p:nvPicPr>
          <p:cNvPr id="47" name="Picture 46" descr="A red text on a white background&#10;&#10;Description automatically generated">
            <a:extLst>
              <a:ext uri="{FF2B5EF4-FFF2-40B4-BE49-F238E27FC236}">
                <a16:creationId xmlns:a16="http://schemas.microsoft.com/office/drawing/2014/main" id="{A48F3554-5709-F99C-D211-CBD483F3D49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938425" y="4542794"/>
            <a:ext cx="1256873" cy="691986"/>
          </a:xfrm>
          <a:prstGeom prst="rect">
            <a:avLst/>
          </a:prstGeom>
        </p:spPr>
      </p:pic>
      <p:pic>
        <p:nvPicPr>
          <p:cNvPr id="48" name="Picture 47">
            <a:extLst>
              <a:ext uri="{FF2B5EF4-FFF2-40B4-BE49-F238E27FC236}">
                <a16:creationId xmlns:a16="http://schemas.microsoft.com/office/drawing/2014/main" id="{0B3F15F7-84AE-AAEF-AF26-C39C3FB07AF3}"/>
              </a:ext>
            </a:extLst>
          </p:cNvPr>
          <p:cNvPicPr>
            <a:picLocks noChangeAspect="1"/>
          </p:cNvPicPr>
          <p:nvPr/>
        </p:nvPicPr>
        <p:blipFill>
          <a:blip r:embed="rId42"/>
          <a:stretch>
            <a:fillRect/>
          </a:stretch>
        </p:blipFill>
        <p:spPr>
          <a:xfrm>
            <a:off x="525465" y="3615554"/>
            <a:ext cx="1368316" cy="721340"/>
          </a:xfrm>
          <a:prstGeom prst="rect">
            <a:avLst/>
          </a:prstGeom>
        </p:spPr>
      </p:pic>
      <p:pic>
        <p:nvPicPr>
          <p:cNvPr id="49" name="Picture 48" descr="A black rectangle with white text and red star&#10;&#10;Description automatically generated">
            <a:extLst>
              <a:ext uri="{FF2B5EF4-FFF2-40B4-BE49-F238E27FC236}">
                <a16:creationId xmlns:a16="http://schemas.microsoft.com/office/drawing/2014/main" id="{28E31C6A-FC30-1A58-F104-F8E1A5B9FC96}"/>
              </a:ext>
            </a:extLst>
          </p:cNvPr>
          <p:cNvPicPr>
            <a:picLocks noChangeAspect="1"/>
          </p:cNvPicPr>
          <p:nvPr/>
        </p:nvPicPr>
        <p:blipFill>
          <a:blip r:embed="rId43">
            <a:extLst>
              <a:ext uri="{28A0092B-C50C-407E-A947-70E740481C1C}">
                <a14:useLocalDpi xmlns:a14="http://schemas.microsoft.com/office/drawing/2010/main" val="0"/>
              </a:ext>
            </a:extLst>
          </a:blip>
          <a:srcRect l="10986" t="30979" r="9069" b="30161"/>
          <a:stretch/>
        </p:blipFill>
        <p:spPr>
          <a:xfrm>
            <a:off x="474666" y="1284602"/>
            <a:ext cx="1475734" cy="602028"/>
          </a:xfrm>
          <a:prstGeom prst="rect">
            <a:avLst/>
          </a:prstGeom>
        </p:spPr>
      </p:pic>
      <p:pic>
        <p:nvPicPr>
          <p:cNvPr id="50" name="Picture 49" descr="A black background with blue text&#10;&#10;Description automatically generated">
            <a:extLst>
              <a:ext uri="{FF2B5EF4-FFF2-40B4-BE49-F238E27FC236}">
                <a16:creationId xmlns:a16="http://schemas.microsoft.com/office/drawing/2014/main" id="{B28A8944-AF8B-3FD7-D0B8-AD35EE9CE43D}"/>
              </a:ext>
            </a:extLst>
          </p:cNvPr>
          <p:cNvPicPr>
            <a:picLocks noChangeAspect="1"/>
          </p:cNvPicPr>
          <p:nvPr/>
        </p:nvPicPr>
        <p:blipFill>
          <a:blip r:embed="rId44">
            <a:extLst>
              <a:ext uri="{28A0092B-C50C-407E-A947-70E740481C1C}">
                <a14:useLocalDpi xmlns:a14="http://schemas.microsoft.com/office/drawing/2010/main" val="0"/>
              </a:ext>
            </a:extLst>
          </a:blip>
          <a:srcRect r="83188"/>
          <a:stretch/>
        </p:blipFill>
        <p:spPr>
          <a:xfrm>
            <a:off x="3907907" y="3606467"/>
            <a:ext cx="640688" cy="739515"/>
          </a:xfrm>
          <a:prstGeom prst="rect">
            <a:avLst/>
          </a:prstGeom>
        </p:spPr>
      </p:pic>
      <p:pic>
        <p:nvPicPr>
          <p:cNvPr id="51" name="Picture 50" descr="A black background with blue text&#10;&#10;Description automatically generated">
            <a:extLst>
              <a:ext uri="{FF2B5EF4-FFF2-40B4-BE49-F238E27FC236}">
                <a16:creationId xmlns:a16="http://schemas.microsoft.com/office/drawing/2014/main" id="{D3E31508-629D-8DC2-EA6E-20447CE5CC2A}"/>
              </a:ext>
            </a:extLst>
          </p:cNvPr>
          <p:cNvPicPr>
            <a:picLocks noChangeAspect="1"/>
          </p:cNvPicPr>
          <p:nvPr/>
        </p:nvPicPr>
        <p:blipFill>
          <a:blip r:embed="rId44">
            <a:extLst>
              <a:ext uri="{28A0092B-C50C-407E-A947-70E740481C1C}">
                <a14:useLocalDpi xmlns:a14="http://schemas.microsoft.com/office/drawing/2010/main" val="0"/>
              </a:ext>
            </a:extLst>
          </a:blip>
          <a:srcRect l="36044" r="41072" b="18282"/>
          <a:stretch/>
        </p:blipFill>
        <p:spPr>
          <a:xfrm>
            <a:off x="4947476" y="3670548"/>
            <a:ext cx="882211" cy="611352"/>
          </a:xfrm>
          <a:prstGeom prst="rect">
            <a:avLst/>
          </a:prstGeom>
        </p:spPr>
      </p:pic>
      <p:pic>
        <p:nvPicPr>
          <p:cNvPr id="52" name="Picture 51" descr="A black background with blue text&#10;&#10;Description automatically generated">
            <a:extLst>
              <a:ext uri="{FF2B5EF4-FFF2-40B4-BE49-F238E27FC236}">
                <a16:creationId xmlns:a16="http://schemas.microsoft.com/office/drawing/2014/main" id="{CC2EBF4F-42E5-93B8-6942-9AA1FCD41B11}"/>
              </a:ext>
            </a:extLst>
          </p:cNvPr>
          <p:cNvPicPr>
            <a:picLocks noChangeAspect="1"/>
          </p:cNvPicPr>
          <p:nvPr/>
        </p:nvPicPr>
        <p:blipFill>
          <a:blip r:embed="rId44">
            <a:extLst>
              <a:ext uri="{28A0092B-C50C-407E-A947-70E740481C1C}">
                <a14:useLocalDpi xmlns:a14="http://schemas.microsoft.com/office/drawing/2010/main" val="0"/>
              </a:ext>
            </a:extLst>
          </a:blip>
          <a:srcRect l="72024" t="2909" r="-1583" b="-2909"/>
          <a:stretch/>
        </p:blipFill>
        <p:spPr>
          <a:xfrm>
            <a:off x="6236571" y="3615554"/>
            <a:ext cx="1098775" cy="721340"/>
          </a:xfrm>
          <a:prstGeom prst="rect">
            <a:avLst/>
          </a:prstGeom>
        </p:spPr>
      </p:pic>
    </p:spTree>
    <p:extLst>
      <p:ext uri="{BB962C8B-B14F-4D97-AF65-F5344CB8AC3E}">
        <p14:creationId xmlns:p14="http://schemas.microsoft.com/office/powerpoint/2010/main" val="1072270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575D51-213D-83FB-B3D3-B09AAFBEA545}"/>
              </a:ext>
            </a:extLst>
          </p:cNvPr>
          <p:cNvSpPr>
            <a:spLocks noGrp="1"/>
          </p:cNvSpPr>
          <p:nvPr>
            <p:ph type="body" sz="quarter" idx="11"/>
          </p:nvPr>
        </p:nvSpPr>
        <p:spPr/>
        <p:txBody>
          <a:bodyPr/>
          <a:lstStyle/>
          <a:p>
            <a:r>
              <a:rPr lang="en-GB" dirty="0"/>
              <a:t>What is Operation Portum?</a:t>
            </a:r>
          </a:p>
        </p:txBody>
      </p:sp>
      <p:sp>
        <p:nvSpPr>
          <p:cNvPr id="4" name="Text Placeholder 3">
            <a:extLst>
              <a:ext uri="{FF2B5EF4-FFF2-40B4-BE49-F238E27FC236}">
                <a16:creationId xmlns:a16="http://schemas.microsoft.com/office/drawing/2014/main" id="{6E3B1606-0523-7C0F-638B-8F1A46C69CA3}"/>
              </a:ext>
            </a:extLst>
          </p:cNvPr>
          <p:cNvSpPr>
            <a:spLocks noGrp="1"/>
          </p:cNvSpPr>
          <p:nvPr>
            <p:ph type="body" sz="quarter" idx="12"/>
          </p:nvPr>
        </p:nvSpPr>
        <p:spPr>
          <a:xfrm>
            <a:off x="531813" y="1429595"/>
            <a:ext cx="7368603" cy="580470"/>
          </a:xfrm>
        </p:spPr>
        <p:txBody>
          <a:bodyPr/>
          <a:lstStyle/>
          <a:p>
            <a:r>
              <a:rPr lang="en-GB" dirty="0"/>
              <a:t>We know that when people feel vulnerable, they will look for places they know or there are brands they trust, they will feel safe. This will often be:</a:t>
            </a:r>
          </a:p>
        </p:txBody>
      </p:sp>
      <p:sp>
        <p:nvSpPr>
          <p:cNvPr id="9" name="TextBox 8">
            <a:extLst>
              <a:ext uri="{FF2B5EF4-FFF2-40B4-BE49-F238E27FC236}">
                <a16:creationId xmlns:a16="http://schemas.microsoft.com/office/drawing/2014/main" id="{D9433657-646C-8328-425A-28899B37145F}"/>
              </a:ext>
            </a:extLst>
          </p:cNvPr>
          <p:cNvSpPr txBox="1"/>
          <p:nvPr/>
        </p:nvSpPr>
        <p:spPr>
          <a:xfrm>
            <a:off x="991413" y="2201796"/>
            <a:ext cx="5721723" cy="1046440"/>
          </a:xfrm>
          <a:prstGeom prst="rect">
            <a:avLst/>
          </a:prstGeom>
          <a:noFill/>
        </p:spPr>
        <p:txBody>
          <a:bodyPr wrap="square" lIns="0" tIns="0" rIns="0" bIns="0" rtlCol="0">
            <a:spAutoFit/>
          </a:bodyPr>
          <a:lstStyle/>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Recognisable shops</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Restaurants</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Cinemas</a:t>
            </a:r>
          </a:p>
        </p:txBody>
      </p:sp>
      <p:sp>
        <p:nvSpPr>
          <p:cNvPr id="11" name="Text Placeholder 3">
            <a:extLst>
              <a:ext uri="{FF2B5EF4-FFF2-40B4-BE49-F238E27FC236}">
                <a16:creationId xmlns:a16="http://schemas.microsoft.com/office/drawing/2014/main" id="{C22A5F10-8A09-CA61-763B-0248A64F8CE2}"/>
              </a:ext>
            </a:extLst>
          </p:cNvPr>
          <p:cNvSpPr txBox="1">
            <a:spLocks/>
          </p:cNvSpPr>
          <p:nvPr/>
        </p:nvSpPr>
        <p:spPr>
          <a:xfrm>
            <a:off x="531814" y="3488954"/>
            <a:ext cx="8130178" cy="2748813"/>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Safe Spaces are used by people who feel vulnerable. They want somewhere to wait while they contact family or friends or need somewhere to charge their phone.</a:t>
            </a:r>
          </a:p>
          <a:p>
            <a:endParaRPr lang="en-GB" dirty="0"/>
          </a:p>
          <a:p>
            <a:r>
              <a:rPr lang="en-GB" dirty="0"/>
              <a:t>We want to ensure that our people are prepared to deal with these situations and understand what they should and shouldn’t do to support them without putting anyone at risk.</a:t>
            </a:r>
          </a:p>
          <a:p>
            <a:endParaRPr lang="en-GB" dirty="0"/>
          </a:p>
          <a:p>
            <a:r>
              <a:rPr lang="en-GB" dirty="0"/>
              <a:t>The National Business Crime Centre have developed specific guidance, based upon best practice, of what should be done to support those who feel vulnerable. We are using that guidance in training our teams, and in preparing to run the scheme in our business.</a:t>
            </a:r>
          </a:p>
        </p:txBody>
      </p:sp>
      <p:pic>
        <p:nvPicPr>
          <p:cNvPr id="12" name="object 4">
            <a:extLst>
              <a:ext uri="{FF2B5EF4-FFF2-40B4-BE49-F238E27FC236}">
                <a16:creationId xmlns:a16="http://schemas.microsoft.com/office/drawing/2014/main" id="{50ED1571-04CA-4090-1744-C3C8EB133C14}"/>
              </a:ext>
            </a:extLst>
          </p:cNvPr>
          <p:cNvPicPr/>
          <p:nvPr/>
        </p:nvPicPr>
        <p:blipFill>
          <a:blip r:embed="rId5" cstate="print"/>
          <a:stretch>
            <a:fillRect/>
          </a:stretch>
        </p:blipFill>
        <p:spPr>
          <a:xfrm>
            <a:off x="9507942" y="361342"/>
            <a:ext cx="2412557" cy="1334386"/>
          </a:xfrm>
          <a:prstGeom prst="rect">
            <a:avLst/>
          </a:prstGeom>
        </p:spPr>
      </p:pic>
      <p:pic>
        <p:nvPicPr>
          <p:cNvPr id="13" name="object 5">
            <a:extLst>
              <a:ext uri="{FF2B5EF4-FFF2-40B4-BE49-F238E27FC236}">
                <a16:creationId xmlns:a16="http://schemas.microsoft.com/office/drawing/2014/main" id="{388C36AF-A609-11F1-51B2-CAEE7421DF32}"/>
              </a:ext>
            </a:extLst>
          </p:cNvPr>
          <p:cNvPicPr/>
          <p:nvPr/>
        </p:nvPicPr>
        <p:blipFill>
          <a:blip r:embed="rId6" cstate="print"/>
          <a:stretch>
            <a:fillRect/>
          </a:stretch>
        </p:blipFill>
        <p:spPr>
          <a:xfrm>
            <a:off x="9498904" y="1821517"/>
            <a:ext cx="2421593" cy="1334386"/>
          </a:xfrm>
          <a:prstGeom prst="rect">
            <a:avLst/>
          </a:prstGeom>
        </p:spPr>
      </p:pic>
      <p:pic>
        <p:nvPicPr>
          <p:cNvPr id="14" name="object 6">
            <a:extLst>
              <a:ext uri="{FF2B5EF4-FFF2-40B4-BE49-F238E27FC236}">
                <a16:creationId xmlns:a16="http://schemas.microsoft.com/office/drawing/2014/main" id="{7C5B52AF-6964-CACF-E9E1-1005BA7516CE}"/>
              </a:ext>
            </a:extLst>
          </p:cNvPr>
          <p:cNvPicPr/>
          <p:nvPr/>
        </p:nvPicPr>
        <p:blipFill>
          <a:blip r:embed="rId7" cstate="print"/>
          <a:stretch>
            <a:fillRect/>
          </a:stretch>
        </p:blipFill>
        <p:spPr>
          <a:xfrm>
            <a:off x="9503423" y="3281693"/>
            <a:ext cx="2412557" cy="1334386"/>
          </a:xfrm>
          <a:prstGeom prst="rect">
            <a:avLst/>
          </a:prstGeom>
        </p:spPr>
      </p:pic>
      <p:pic>
        <p:nvPicPr>
          <p:cNvPr id="15" name="object 7">
            <a:extLst>
              <a:ext uri="{FF2B5EF4-FFF2-40B4-BE49-F238E27FC236}">
                <a16:creationId xmlns:a16="http://schemas.microsoft.com/office/drawing/2014/main" id="{31675455-1CCA-CD9F-A1BC-3505B2FA983E}"/>
              </a:ext>
            </a:extLst>
          </p:cNvPr>
          <p:cNvPicPr/>
          <p:nvPr/>
        </p:nvPicPr>
        <p:blipFill>
          <a:blip r:embed="rId8" cstate="print"/>
          <a:stretch>
            <a:fillRect/>
          </a:stretch>
        </p:blipFill>
        <p:spPr>
          <a:xfrm>
            <a:off x="9499396" y="4747437"/>
            <a:ext cx="2430629" cy="1334386"/>
          </a:xfrm>
          <a:prstGeom prst="rect">
            <a:avLst/>
          </a:prstGeom>
        </p:spPr>
      </p:pic>
    </p:spTree>
    <p:extLst>
      <p:ext uri="{BB962C8B-B14F-4D97-AF65-F5344CB8AC3E}">
        <p14:creationId xmlns:p14="http://schemas.microsoft.com/office/powerpoint/2010/main" val="1833843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E67C6-A470-D355-5016-EA45298BC9D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641F488-CC57-C45E-F87E-3A56D87F56B1}"/>
              </a:ext>
            </a:extLst>
          </p:cNvPr>
          <p:cNvSpPr>
            <a:spLocks noGrp="1"/>
          </p:cNvSpPr>
          <p:nvPr>
            <p:ph type="body" sz="quarter" idx="11"/>
          </p:nvPr>
        </p:nvSpPr>
        <p:spPr/>
        <p:txBody>
          <a:bodyPr/>
          <a:lstStyle/>
          <a:p>
            <a:r>
              <a:rPr lang="en-GB" dirty="0"/>
              <a:t>Planning</a:t>
            </a:r>
          </a:p>
        </p:txBody>
      </p:sp>
      <p:sp>
        <p:nvSpPr>
          <p:cNvPr id="4" name="Text Placeholder 3">
            <a:extLst>
              <a:ext uri="{FF2B5EF4-FFF2-40B4-BE49-F238E27FC236}">
                <a16:creationId xmlns:a16="http://schemas.microsoft.com/office/drawing/2014/main" id="{D9DEBA94-5CFA-66AA-B4DA-05C002169143}"/>
              </a:ext>
            </a:extLst>
          </p:cNvPr>
          <p:cNvSpPr>
            <a:spLocks noGrp="1"/>
          </p:cNvSpPr>
          <p:nvPr>
            <p:ph type="body" sz="quarter" idx="12"/>
          </p:nvPr>
        </p:nvSpPr>
        <p:spPr/>
        <p:txBody>
          <a:bodyPr/>
          <a:lstStyle/>
          <a:p>
            <a:r>
              <a:rPr lang="en-GB" b="1" dirty="0"/>
              <a:t>Before launching the scheme in your [insert location], you need to plan a few things:</a:t>
            </a:r>
          </a:p>
        </p:txBody>
      </p:sp>
      <p:sp>
        <p:nvSpPr>
          <p:cNvPr id="2" name="TextBox 1">
            <a:extLst>
              <a:ext uri="{FF2B5EF4-FFF2-40B4-BE49-F238E27FC236}">
                <a16:creationId xmlns:a16="http://schemas.microsoft.com/office/drawing/2014/main" id="{5D3D80B6-A432-5531-2747-D211B89F2B43}"/>
              </a:ext>
            </a:extLst>
          </p:cNvPr>
          <p:cNvSpPr txBox="1"/>
          <p:nvPr/>
        </p:nvSpPr>
        <p:spPr>
          <a:xfrm>
            <a:off x="867659" y="1844286"/>
            <a:ext cx="9472623" cy="3693319"/>
          </a:xfrm>
          <a:prstGeom prst="rect">
            <a:avLst/>
          </a:prstGeom>
          <a:noFill/>
        </p:spPr>
        <p:txBody>
          <a:bodyPr wrap="square" lIns="0" tIns="0" rIns="0" bIns="0" rtlCol="0">
            <a:spAutoFit/>
          </a:bodyPr>
          <a:lstStyle/>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Set expectations with your team</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Have discussions about what we consider a Safe Space</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Determine where Safe Spaces will be in your [insert location]</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How will we ensure our staff are aware of the Safe Spaces scheme and are kept updated?</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Get in touch with the local police, community safety partnerships and shopping centre management (if applicable) to explain that you are taking part in the scheme</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[Insert security company if applicable) are already a recognised partner of Portum</a:t>
            </a:r>
          </a:p>
          <a:p>
            <a:pPr marL="285750" indent="-285750" algn="l">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If you have a security guard, you should</a:t>
            </a:r>
          </a:p>
          <a:p>
            <a:pPr marL="742950" lvl="1" indent="-285750">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Communicate your agreed Safe Space with them</a:t>
            </a:r>
          </a:p>
          <a:p>
            <a:pPr marL="742950" lvl="1" indent="-285750">
              <a:spcAft>
                <a:spcPts val="1200"/>
              </a:spcAft>
              <a:buSzPct val="130000"/>
              <a:buBlip>
                <a:blip r:embed="rId3">
                  <a:extLst>
                    <a:ext uri="{96DAC541-7B7A-43D3-8B79-37D633B846F1}">
                      <asvg:svgBlip xmlns:asvg="http://schemas.microsoft.com/office/drawing/2016/SVG/main" r:embed="rId4"/>
                    </a:ext>
                  </a:extLst>
                </a:blip>
              </a:buBlip>
            </a:pPr>
            <a:r>
              <a:rPr lang="en-GB" sz="1600" dirty="0">
                <a:solidFill>
                  <a:srgbClr val="154E7A"/>
                </a:solidFill>
                <a:latin typeface="Nunito Sans Normal" pitchFamily="2" charset="77"/>
              </a:rPr>
              <a:t>Ensure they are aligned with our expectations</a:t>
            </a:r>
          </a:p>
        </p:txBody>
      </p:sp>
    </p:spTree>
    <p:extLst>
      <p:ext uri="{BB962C8B-B14F-4D97-AF65-F5344CB8AC3E}">
        <p14:creationId xmlns:p14="http://schemas.microsoft.com/office/powerpoint/2010/main" val="4221419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5D70C92E-5525-19A0-BEFF-6CBFAC440B55}"/>
              </a:ext>
            </a:extLst>
          </p:cNvPr>
          <p:cNvSpPr/>
          <p:nvPr/>
        </p:nvSpPr>
        <p:spPr>
          <a:xfrm>
            <a:off x="2074040" y="3089189"/>
            <a:ext cx="7133968" cy="1754924"/>
          </a:xfrm>
          <a:custGeom>
            <a:avLst/>
            <a:gdLst>
              <a:gd name="connsiteX0" fmla="*/ 0 w 7133968"/>
              <a:gd name="connsiteY0" fmla="*/ 0 h 1754924"/>
              <a:gd name="connsiteX1" fmla="*/ 7133968 w 7133968"/>
              <a:gd name="connsiteY1" fmla="*/ 0 h 1754924"/>
              <a:gd name="connsiteX2" fmla="*/ 7133968 w 7133968"/>
              <a:gd name="connsiteY2" fmla="*/ 1366023 h 1754924"/>
              <a:gd name="connsiteX3" fmla="*/ 6745066 w 7133968"/>
              <a:gd name="connsiteY3" fmla="*/ 1754924 h 1754924"/>
              <a:gd name="connsiteX4" fmla="*/ 0 w 7133968"/>
              <a:gd name="connsiteY4" fmla="*/ 1754924 h 175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3968" h="1754924">
                <a:moveTo>
                  <a:pt x="0" y="0"/>
                </a:moveTo>
                <a:lnTo>
                  <a:pt x="7133968" y="0"/>
                </a:lnTo>
                <a:lnTo>
                  <a:pt x="7133968" y="1366023"/>
                </a:lnTo>
                <a:lnTo>
                  <a:pt x="6745066" y="1754924"/>
                </a:lnTo>
                <a:lnTo>
                  <a:pt x="0" y="1754924"/>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5" name="Graphic 14">
            <a:extLst>
              <a:ext uri="{FF2B5EF4-FFF2-40B4-BE49-F238E27FC236}">
                <a16:creationId xmlns:a16="http://schemas.microsoft.com/office/drawing/2014/main" id="{27BF9DB4-8D26-B0F2-D8D4-2F726B8FD3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51" y="2687274"/>
            <a:ext cx="2752599" cy="2558754"/>
          </a:xfrm>
          <a:prstGeom prst="rect">
            <a:avLst/>
          </a:prstGeom>
        </p:spPr>
      </p:pic>
      <p:sp>
        <p:nvSpPr>
          <p:cNvPr id="3" name="Text Placeholder 2">
            <a:extLst>
              <a:ext uri="{FF2B5EF4-FFF2-40B4-BE49-F238E27FC236}">
                <a16:creationId xmlns:a16="http://schemas.microsoft.com/office/drawing/2014/main" id="{E2C2C5C6-67F2-D557-61C7-FC29E31CDAA1}"/>
              </a:ext>
            </a:extLst>
          </p:cNvPr>
          <p:cNvSpPr>
            <a:spLocks noGrp="1"/>
          </p:cNvSpPr>
          <p:nvPr>
            <p:ph type="body" sz="quarter" idx="11"/>
          </p:nvPr>
        </p:nvSpPr>
        <p:spPr/>
        <p:txBody>
          <a:bodyPr/>
          <a:lstStyle/>
          <a:p>
            <a:r>
              <a:rPr lang="en-GB" dirty="0"/>
              <a:t>Physical Safe Spaces</a:t>
            </a:r>
          </a:p>
        </p:txBody>
      </p:sp>
      <p:sp>
        <p:nvSpPr>
          <p:cNvPr id="4" name="Text Placeholder 3">
            <a:extLst>
              <a:ext uri="{FF2B5EF4-FFF2-40B4-BE49-F238E27FC236}">
                <a16:creationId xmlns:a16="http://schemas.microsoft.com/office/drawing/2014/main" id="{211DD094-6E65-E1D2-93D3-40159F071C4B}"/>
              </a:ext>
            </a:extLst>
          </p:cNvPr>
          <p:cNvSpPr>
            <a:spLocks noGrp="1"/>
          </p:cNvSpPr>
          <p:nvPr>
            <p:ph type="body" sz="quarter" idx="12"/>
          </p:nvPr>
        </p:nvSpPr>
        <p:spPr>
          <a:xfrm>
            <a:off x="531813" y="1429594"/>
            <a:ext cx="8914695" cy="773985"/>
          </a:xfrm>
        </p:spPr>
        <p:txBody>
          <a:bodyPr>
            <a:noAutofit/>
          </a:bodyPr>
          <a:lstStyle/>
          <a:p>
            <a:r>
              <a:rPr lang="en-GB" dirty="0"/>
              <a:t>As each business is different, there is no “one size fits all” approach for choosing Safe Spaces. </a:t>
            </a:r>
          </a:p>
          <a:p>
            <a:endParaRPr lang="en-GB" dirty="0"/>
          </a:p>
          <a:p>
            <a:r>
              <a:rPr lang="en-GB" dirty="0"/>
              <a:t>Each [insert location] is different, so the Safe Spaces will differ for each site too.</a:t>
            </a:r>
          </a:p>
        </p:txBody>
      </p:sp>
      <p:sp>
        <p:nvSpPr>
          <p:cNvPr id="8" name="TextBox 7">
            <a:extLst>
              <a:ext uri="{FF2B5EF4-FFF2-40B4-BE49-F238E27FC236}">
                <a16:creationId xmlns:a16="http://schemas.microsoft.com/office/drawing/2014/main" id="{5521263B-4EBF-4E83-E22A-3C1E052C31E4}"/>
              </a:ext>
            </a:extLst>
          </p:cNvPr>
          <p:cNvSpPr txBox="1"/>
          <p:nvPr/>
        </p:nvSpPr>
        <p:spPr>
          <a:xfrm>
            <a:off x="993063" y="3783682"/>
            <a:ext cx="2161953" cy="707886"/>
          </a:xfrm>
          <a:prstGeom prst="rect">
            <a:avLst/>
          </a:prstGeom>
          <a:noFill/>
        </p:spPr>
        <p:txBody>
          <a:bodyPr wrap="square" rtlCol="0">
            <a:spAutoFit/>
          </a:bodyPr>
          <a:lstStyle/>
          <a:p>
            <a:pPr algn="ctr"/>
            <a:r>
              <a:rPr lang="en-GB" sz="4000" b="1" dirty="0">
                <a:solidFill>
                  <a:schemeClr val="bg1"/>
                </a:solidFill>
                <a:latin typeface="Avenir Heavy" panose="02000503020000020003" pitchFamily="2" charset="0"/>
              </a:rPr>
              <a:t>Exercise</a:t>
            </a:r>
            <a:endParaRPr lang="en-GB" sz="1600" dirty="0">
              <a:solidFill>
                <a:schemeClr val="bg1"/>
              </a:solidFill>
              <a:latin typeface="Nunito Sans Normal" pitchFamily="2" charset="77"/>
            </a:endParaRPr>
          </a:p>
        </p:txBody>
      </p:sp>
      <p:sp>
        <p:nvSpPr>
          <p:cNvPr id="9" name="Text Placeholder 3">
            <a:extLst>
              <a:ext uri="{FF2B5EF4-FFF2-40B4-BE49-F238E27FC236}">
                <a16:creationId xmlns:a16="http://schemas.microsoft.com/office/drawing/2014/main" id="{9CA4011E-CFD6-E2A7-4107-33FD66EFD69A}"/>
              </a:ext>
            </a:extLst>
          </p:cNvPr>
          <p:cNvSpPr txBox="1">
            <a:spLocks/>
          </p:cNvSpPr>
          <p:nvPr/>
        </p:nvSpPr>
        <p:spPr>
          <a:xfrm>
            <a:off x="3955590" y="3331120"/>
            <a:ext cx="4814000" cy="1310807"/>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rgbClr val="154E7A"/>
                </a:solidFill>
                <a:latin typeface="Nunito Sans Normal"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Have a discussion with your team about where your Safe Spaces can be.</a:t>
            </a:r>
          </a:p>
          <a:p>
            <a:endParaRPr lang="en-GB" dirty="0"/>
          </a:p>
          <a:p>
            <a:r>
              <a:rPr lang="en-GB" dirty="0"/>
              <a:t>Use the next slide to see what you need to consider when choosing your Safe Spaces.</a:t>
            </a:r>
          </a:p>
        </p:txBody>
      </p:sp>
      <p:pic>
        <p:nvPicPr>
          <p:cNvPr id="17" name="Graphic 16">
            <a:extLst>
              <a:ext uri="{FF2B5EF4-FFF2-40B4-BE49-F238E27FC236}">
                <a16:creationId xmlns:a16="http://schemas.microsoft.com/office/drawing/2014/main" id="{A2F11E09-8FCB-3D67-8821-4E52132127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4485" y="3157351"/>
            <a:ext cx="469748" cy="626331"/>
          </a:xfrm>
          <a:prstGeom prst="rect">
            <a:avLst/>
          </a:prstGeom>
        </p:spPr>
      </p:pic>
    </p:spTree>
    <p:extLst>
      <p:ext uri="{BB962C8B-B14F-4D97-AF65-F5344CB8AC3E}">
        <p14:creationId xmlns:p14="http://schemas.microsoft.com/office/powerpoint/2010/main" val="663684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0" tIns="45720" rIns="91440" bIns="45720" rtlCol="0">
        <a:normAutofit/>
      </a:bodyPr>
      <a:lstStyle>
        <a:defPPr algn="l">
          <a:defRPr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A481FAB-2BDF-104E-AE77-779CF3742029}">
  <we:reference id="a3b40b4f-8edf-490e-9df1-7e66f93912bf" version="1.1.0.0" store="EXCatalog" storeType="EXCatalog"/>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3449</Words>
  <Application>Microsoft Office PowerPoint</Application>
  <PresentationFormat>Widescreen</PresentationFormat>
  <Paragraphs>357</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Arial</vt:lpstr>
      <vt:lpstr>Avenir Heavy</vt:lpstr>
      <vt:lpstr>Nunito Sans Normal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Ellen Sexton</dc:creator>
  <cp:lastModifiedBy>Patrick Holdaway</cp:lastModifiedBy>
  <cp:revision>9</cp:revision>
  <dcterms:created xsi:type="dcterms:W3CDTF">2024-11-05T11:36:05Z</dcterms:created>
  <dcterms:modified xsi:type="dcterms:W3CDTF">2024-11-12T09:26:20Z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d8a5012-a246-4650-a742-6772a2b2016f_Enabled">
    <vt:lpwstr>true</vt:lpwstr>
  </property>
  <property fmtid="{D5CDD505-2E9C-101B-9397-08002B2CF9AE}" pid="3" name="MSIP_Label_2d8a5012-a246-4650-a742-6772a2b2016f_SetDate">
    <vt:lpwstr>2024-11-11T16:10:16Z</vt:lpwstr>
  </property>
  <property fmtid="{D5CDD505-2E9C-101B-9397-08002B2CF9AE}" pid="4" name="MSIP_Label_2d8a5012-a246-4650-a742-6772a2b2016f_Method">
    <vt:lpwstr>Standard</vt:lpwstr>
  </property>
  <property fmtid="{D5CDD505-2E9C-101B-9397-08002B2CF9AE}" pid="5" name="MSIP_Label_2d8a5012-a246-4650-a742-6772a2b2016f_Name">
    <vt:lpwstr>OFFICIAL DEFAULT</vt:lpwstr>
  </property>
  <property fmtid="{D5CDD505-2E9C-101B-9397-08002B2CF9AE}" pid="6" name="MSIP_Label_2d8a5012-a246-4650-a742-6772a2b2016f_SiteId">
    <vt:lpwstr>9386af3d-781b-4bad-8559-7170be76bad9</vt:lpwstr>
  </property>
  <property fmtid="{D5CDD505-2E9C-101B-9397-08002B2CF9AE}" pid="7" name="MSIP_Label_2d8a5012-a246-4650-a742-6772a2b2016f_ActionId">
    <vt:lpwstr>b01a9871-9aef-4436-8df4-7c2d804efb6b</vt:lpwstr>
  </property>
  <property fmtid="{D5CDD505-2E9C-101B-9397-08002B2CF9AE}" pid="8" name="MSIP_Label_2d8a5012-a246-4650-a742-6772a2b2016f_ContentBits">
    <vt:lpwstr>0</vt:lpwstr>
  </property>
</Properties>
</file>